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83"/>
  </p:notesMasterIdLst>
  <p:handoutMasterIdLst>
    <p:handoutMasterId r:id="rId84"/>
  </p:handoutMasterIdLst>
  <p:sldIdLst>
    <p:sldId id="327" r:id="rId5"/>
    <p:sldId id="330" r:id="rId6"/>
    <p:sldId id="331" r:id="rId7"/>
    <p:sldId id="332" r:id="rId8"/>
    <p:sldId id="298" r:id="rId9"/>
    <p:sldId id="262" r:id="rId10"/>
    <p:sldId id="333" r:id="rId11"/>
    <p:sldId id="263" r:id="rId12"/>
    <p:sldId id="299" r:id="rId13"/>
    <p:sldId id="334" r:id="rId14"/>
    <p:sldId id="302" r:id="rId15"/>
    <p:sldId id="335" r:id="rId16"/>
    <p:sldId id="264" r:id="rId17"/>
    <p:sldId id="336" r:id="rId18"/>
    <p:sldId id="337" r:id="rId19"/>
    <p:sldId id="266" r:id="rId20"/>
    <p:sldId id="338" r:id="rId21"/>
    <p:sldId id="265" r:id="rId22"/>
    <p:sldId id="339" r:id="rId23"/>
    <p:sldId id="276" r:id="rId24"/>
    <p:sldId id="340" r:id="rId25"/>
    <p:sldId id="341" r:id="rId26"/>
    <p:sldId id="303" r:id="rId27"/>
    <p:sldId id="342" r:id="rId28"/>
    <p:sldId id="343" r:id="rId29"/>
    <p:sldId id="293" r:id="rId30"/>
    <p:sldId id="344" r:id="rId31"/>
    <p:sldId id="345" r:id="rId32"/>
    <p:sldId id="277" r:id="rId33"/>
    <p:sldId id="346" r:id="rId34"/>
    <p:sldId id="347" r:id="rId35"/>
    <p:sldId id="348" r:id="rId36"/>
    <p:sldId id="349" r:id="rId37"/>
    <p:sldId id="350" r:id="rId38"/>
    <p:sldId id="284" r:id="rId39"/>
    <p:sldId id="269" r:id="rId40"/>
    <p:sldId id="304" r:id="rId41"/>
    <p:sldId id="305" r:id="rId42"/>
    <p:sldId id="307" r:id="rId43"/>
    <p:sldId id="306" r:id="rId44"/>
    <p:sldId id="308" r:id="rId45"/>
    <p:sldId id="270" r:id="rId46"/>
    <p:sldId id="309" r:id="rId47"/>
    <p:sldId id="351" r:id="rId48"/>
    <p:sldId id="310" r:id="rId49"/>
    <p:sldId id="311" r:id="rId50"/>
    <p:sldId id="312" r:id="rId51"/>
    <p:sldId id="314" r:id="rId52"/>
    <p:sldId id="352" r:id="rId53"/>
    <p:sldId id="313" r:id="rId54"/>
    <p:sldId id="353" r:id="rId55"/>
    <p:sldId id="315" r:id="rId56"/>
    <p:sldId id="354" r:id="rId57"/>
    <p:sldId id="316" r:id="rId58"/>
    <p:sldId id="317" r:id="rId59"/>
    <p:sldId id="355" r:id="rId60"/>
    <p:sldId id="294" r:id="rId61"/>
    <p:sldId id="296" r:id="rId62"/>
    <p:sldId id="318" r:id="rId63"/>
    <p:sldId id="319" r:id="rId64"/>
    <p:sldId id="321" r:id="rId65"/>
    <p:sldId id="322" r:id="rId66"/>
    <p:sldId id="356" r:id="rId67"/>
    <p:sldId id="323" r:id="rId68"/>
    <p:sldId id="357" r:id="rId69"/>
    <p:sldId id="324" r:id="rId70"/>
    <p:sldId id="358" r:id="rId71"/>
    <p:sldId id="288" r:id="rId72"/>
    <p:sldId id="289" r:id="rId73"/>
    <p:sldId id="320" r:id="rId74"/>
    <p:sldId id="274" r:id="rId75"/>
    <p:sldId id="275" r:id="rId76"/>
    <p:sldId id="359" r:id="rId77"/>
    <p:sldId id="360" r:id="rId78"/>
    <p:sldId id="361" r:id="rId79"/>
    <p:sldId id="362" r:id="rId80"/>
    <p:sldId id="363" r:id="rId81"/>
    <p:sldId id="329" r:id="rId8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50" d="100"/>
          <a:sy n="50" d="100"/>
        </p:scale>
        <p:origin x="2069" y="41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handoutMaster" Target="handoutMasters/handoutMaster1.xml"/><Relationship Id="rId89" Type="http://schemas.openxmlformats.org/officeDocument/2006/relationships/tableStyles" Target="tableStyle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microsoft.com/office/2015/10/relationships/revisionInfo" Target="revisionInfo.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notesMaster" Target="notesMasters/notesMaster1.xml"/><Relationship Id="rId88"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viewProps" Target="viewProp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10/26/2025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jpeg>
</file>

<file path=ppt/media/image39.png>
</file>

<file path=ppt/media/image4.jpeg>
</file>

<file path=ppt/media/image40.png>
</file>

<file path=ppt/media/image41.jpe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29</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59</a:t>
            </a:fld>
            <a:endParaRPr lang="en-US"/>
          </a:p>
        </p:txBody>
      </p:sp>
    </p:spTree>
    <p:extLst>
      <p:ext uri="{BB962C8B-B14F-4D97-AF65-F5344CB8AC3E}">
        <p14:creationId xmlns:p14="http://schemas.microsoft.com/office/powerpoint/2010/main" val="37302454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72</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10/26/2025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10/26/2025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10/26/2025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10/26/2025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10/26/2025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10/26/2025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10/26/2025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10/26/2025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10/26/2025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10/26/2025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api.spacexdata.com/v4/launches"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AKHIL572/Data-Science-project/blob/main/Web%20Scraping.ipynb" TargetMode="External"/><Relationship Id="rId4" Type="http://schemas.openxmlformats.org/officeDocument/2006/relationships/hyperlink" Target="https://github.com/AKHIL572/Data-Science-project/blob/main/Data%20Collection.ipynb"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AKHIL572/Data-Science-project/blob/main/Data%20Collection.ipynb"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AKHIL572/Data-Science-project/blob/main/EDA%20with%20SQL.ipynb"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github.com/AKHIL572/Data-Science-project/blob/main/Folium%20Map.ipynb"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github.com/AKHIL572/Data-Science-project/blob/main/Dash%20App.py"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github.com/AKHIL572/Data-Science-project/blob/main/Model%20Creation%20%26%20Analysis.ipynb"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AKHIL572/Data-Science-project/blob/main/Dash%20App.py" TargetMode="External"/><Relationship Id="rId2" Type="http://schemas.openxmlformats.org/officeDocument/2006/relationships/hyperlink" Target="https://github.com/AKHIL572/Data-Science-project/blob/main/Folium%20Map.ipynb"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github.com/AKHIL572/Data-Science-project/blob/main/Model%20Creation%20%26%20Analysis.ipynb"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Akhil T V</a:t>
            </a:r>
          </a:p>
          <a:p>
            <a:r>
              <a:rPr lang="en-US" dirty="0">
                <a:solidFill>
                  <a:schemeClr val="bg2"/>
                </a:solidFill>
                <a:latin typeface="Abadi" panose="020B0604020104020204" pitchFamily="34" charset="0"/>
                <a:ea typeface="SF Pro" pitchFamily="2" charset="0"/>
                <a:cs typeface="SF Pro" pitchFamily="2" charset="0"/>
              </a:rPr>
              <a:t>26/10/2025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F653EB0E-3662-A2E6-F1DC-33AA6D20D770}"/>
              </a:ext>
            </a:extLst>
          </p:cNvPr>
          <p:cNvPicPr>
            <a:picLocks noGrp="1" noChangeAspect="1"/>
          </p:cNvPicPr>
          <p:nvPr>
            <p:ph idx="1"/>
          </p:nvPr>
        </p:nvPicPr>
        <p:blipFill>
          <a:blip r:embed="rId2"/>
          <a:stretch>
            <a:fillRect/>
          </a:stretch>
        </p:blipFill>
        <p:spPr>
          <a:xfrm>
            <a:off x="2900362" y="1645920"/>
            <a:ext cx="6391275" cy="4451984"/>
          </a:xfrm>
        </p:spPr>
      </p:pic>
      <p:sp>
        <p:nvSpPr>
          <p:cNvPr id="8" name="TextBox 7">
            <a:extLst>
              <a:ext uri="{FF2B5EF4-FFF2-40B4-BE49-F238E27FC236}">
                <a16:creationId xmlns:a16="http://schemas.microsoft.com/office/drawing/2014/main" id="{1F11097A-AAD7-433A-10E8-358FB3DAAC30}"/>
              </a:ext>
            </a:extLst>
          </p:cNvPr>
          <p:cNvSpPr txBox="1"/>
          <p:nvPr/>
        </p:nvSpPr>
        <p:spPr>
          <a:xfrm>
            <a:off x="891540" y="617219"/>
            <a:ext cx="10287000" cy="646331"/>
          </a:xfrm>
          <a:prstGeom prst="rect">
            <a:avLst/>
          </a:prstGeom>
          <a:noFill/>
        </p:spPr>
        <p:txBody>
          <a:bodyPr wrap="square" rtlCol="0">
            <a:spAutoFit/>
          </a:bodyPr>
          <a:lstStyle/>
          <a:p>
            <a:r>
              <a:rPr lang="en-US" b="1" dirty="0"/>
              <a:t>GitHub Reference:</a:t>
            </a:r>
          </a:p>
          <a:p>
            <a:endParaRPr lang="en-US" dirty="0"/>
          </a:p>
        </p:txBody>
      </p:sp>
    </p:spTree>
    <p:extLst>
      <p:ext uri="{BB962C8B-B14F-4D97-AF65-F5344CB8AC3E}">
        <p14:creationId xmlns:p14="http://schemas.microsoft.com/office/powerpoint/2010/main" val="2249025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520190"/>
            <a:ext cx="10515600" cy="4505383"/>
          </a:xfrm>
          <a:prstGeom prst="rect">
            <a:avLst/>
          </a:prstGeom>
        </p:spPr>
        <p:txBody>
          <a:bodyPr lIns="91440" tIns="45720" rIns="91440" bIns="45720" anchor="t">
            <a:noAutofit/>
          </a:bodyPr>
          <a:lstStyle/>
          <a:p>
            <a:pPr marL="0" indent="0">
              <a:buNone/>
            </a:pPr>
            <a:r>
              <a:rPr lang="en-US" sz="2200" b="1" dirty="0"/>
              <a:t>Objective:</a:t>
            </a:r>
            <a:br>
              <a:rPr lang="en-US" sz="2200" dirty="0"/>
            </a:br>
            <a:r>
              <a:rPr lang="en-US" sz="2200" dirty="0"/>
              <a:t>To collect SpaceX launch data from the official </a:t>
            </a:r>
            <a:r>
              <a:rPr lang="en-US" sz="2200" dirty="0">
                <a:hlinkClick r:id="rId3"/>
              </a:rPr>
              <a:t>SpaceX Launches REST API</a:t>
            </a:r>
            <a:r>
              <a:rPr lang="en-US" sz="2200" dirty="0"/>
              <a:t> and additional Wikipedia tables for historical context.</a:t>
            </a:r>
          </a:p>
          <a:p>
            <a:pPr marL="0" indent="0">
              <a:buNone/>
            </a:pPr>
            <a:r>
              <a:rPr lang="en-US" sz="2200" b="1" dirty="0"/>
              <a:t>Tools &amp; Libraries Used:</a:t>
            </a:r>
            <a:endParaRPr lang="en-US" sz="2200" dirty="0"/>
          </a:p>
          <a:p>
            <a:r>
              <a:rPr lang="en-US" sz="2200" dirty="0"/>
              <a:t>requests – for REST API calls</a:t>
            </a:r>
          </a:p>
          <a:p>
            <a:r>
              <a:rPr lang="en-US" sz="2200" dirty="0"/>
              <a:t>pandas – for data manipulation</a:t>
            </a:r>
          </a:p>
          <a:p>
            <a:r>
              <a:rPr lang="en-US" sz="2200" dirty="0" err="1"/>
              <a:t>BeautifulSoup</a:t>
            </a:r>
            <a:r>
              <a:rPr lang="en-US" sz="2200" dirty="0"/>
              <a:t> – for scraping tabular data from Wikipedia</a:t>
            </a:r>
          </a:p>
          <a:p>
            <a:r>
              <a:rPr lang="en-US" sz="2200" dirty="0" err="1"/>
              <a:t>json</a:t>
            </a:r>
            <a:r>
              <a:rPr lang="en-US" sz="2200" dirty="0"/>
              <a:t> – for parsing JSON responses</a:t>
            </a:r>
          </a:p>
          <a:p>
            <a:pPr marL="0" indent="0">
              <a:buNone/>
            </a:pPr>
            <a:endParaRPr lang="en-US" sz="2200" dirty="0"/>
          </a:p>
          <a:p>
            <a:pPr marL="0" indent="0">
              <a:buNone/>
            </a:pPr>
            <a:r>
              <a:rPr lang="en-US" sz="2200" dirty="0"/>
              <a:t>GitHub Reference:</a:t>
            </a:r>
          </a:p>
          <a:p>
            <a:pPr marL="0" indent="0">
              <a:buNone/>
            </a:pPr>
            <a:r>
              <a:rPr lang="en-US" sz="2200" dirty="0">
                <a:hlinkClick r:id="rId4"/>
              </a:rPr>
              <a:t>https://github.com/AKHIL572/Data-Science-project/blob/main/Data%20Collection.ipynb</a:t>
            </a:r>
            <a:endParaRPr lang="en-US" sz="2200" dirty="0"/>
          </a:p>
          <a:p>
            <a:pPr marL="0" indent="0">
              <a:buNone/>
            </a:pPr>
            <a:r>
              <a:rPr lang="en-US" sz="2200" dirty="0">
                <a:hlinkClick r:id="rId5"/>
              </a:rPr>
              <a:t>https://github.com/AKHIL572/Data-Science-project/blob/main/Web%20Scraping.ipynb</a:t>
            </a:r>
            <a:endParaRPr lang="en-US" sz="2200" dirty="0"/>
          </a:p>
          <a:p>
            <a:pPr marL="0" indent="0">
              <a:buNone/>
            </a:pPr>
            <a:endParaRPr lang="en-US" sz="2200" dirty="0"/>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136A935-61C1-A764-8BE6-4D92F2BF17EB}"/>
              </a:ext>
            </a:extLst>
          </p:cNvPr>
          <p:cNvPicPr>
            <a:picLocks noGrp="1" noChangeAspect="1"/>
          </p:cNvPicPr>
          <p:nvPr>
            <p:ph idx="1"/>
          </p:nvPr>
        </p:nvPicPr>
        <p:blipFill>
          <a:blip r:embed="rId2"/>
          <a:stretch>
            <a:fillRect/>
          </a:stretch>
        </p:blipFill>
        <p:spPr>
          <a:xfrm>
            <a:off x="1626056" y="661352"/>
            <a:ext cx="8939887" cy="5535296"/>
          </a:xfrm>
        </p:spPr>
      </p:pic>
    </p:spTree>
    <p:extLst>
      <p:ext uri="{BB962C8B-B14F-4D97-AF65-F5344CB8AC3E}">
        <p14:creationId xmlns:p14="http://schemas.microsoft.com/office/powerpoint/2010/main" val="20938618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611631"/>
            <a:ext cx="10515600" cy="4206240"/>
          </a:xfrm>
          <a:prstGeom prst="rect">
            <a:avLst/>
          </a:prstGeom>
        </p:spPr>
        <p:txBody>
          <a:bodyPr/>
          <a:lstStyle/>
          <a:p>
            <a:pPr marL="0" indent="0">
              <a:buNone/>
            </a:pPr>
            <a:r>
              <a:rPr lang="en-US" sz="2200" b="1" dirty="0"/>
              <a:t>Objective</a:t>
            </a:r>
          </a:p>
          <a:p>
            <a:pPr marL="457200" lvl="1" indent="0">
              <a:buNone/>
            </a:pPr>
            <a:r>
              <a:rPr lang="en-US" sz="1800" dirty="0"/>
              <a:t>To clean, standardize, and transform the collected SpaceX launch data (from REST API and web scraping) into a consistent and analysis-ready format for further visualization, exploration, and predictive modeling.</a:t>
            </a:r>
          </a:p>
          <a:p>
            <a:pPr marL="0" indent="0">
              <a:buNone/>
            </a:pPr>
            <a:r>
              <a:rPr lang="en-US" sz="2200" b="1" dirty="0"/>
              <a:t>Steps in the Data Wrangling Process</a:t>
            </a:r>
          </a:p>
          <a:p>
            <a:pPr marL="457200" indent="-457200">
              <a:buFont typeface="+mj-lt"/>
              <a:buAutoNum type="arabicPeriod"/>
            </a:pPr>
            <a:r>
              <a:rPr lang="en-US" sz="2200" dirty="0"/>
              <a:t>Import Collected Data:</a:t>
            </a:r>
          </a:p>
          <a:p>
            <a:pPr marL="457200" lvl="1" indent="0">
              <a:buNone/>
            </a:pPr>
            <a:r>
              <a:rPr lang="en-US" sz="1800" dirty="0"/>
              <a:t>Load the raw data from API and web scraping outputs (CSV/JSON) into Pandas </a:t>
            </a:r>
            <a:r>
              <a:rPr lang="en-US" sz="1800" dirty="0" err="1"/>
              <a:t>DataFrames</a:t>
            </a:r>
            <a:r>
              <a:rPr lang="en-US" sz="1800" dirty="0"/>
              <a:t>.</a:t>
            </a:r>
          </a:p>
          <a:p>
            <a:pPr marL="457200" indent="-457200">
              <a:buFont typeface="+mj-lt"/>
              <a:buAutoNum type="arabicPeriod"/>
            </a:pPr>
            <a:r>
              <a:rPr lang="en-US" sz="2200" dirty="0"/>
              <a:t>Handle Missing Values:</a:t>
            </a:r>
          </a:p>
          <a:p>
            <a:pPr marL="457200" lvl="1" indent="0">
              <a:buNone/>
            </a:pPr>
            <a:r>
              <a:rPr lang="en-US" sz="1800" dirty="0"/>
              <a:t>Replace missing or inconsistent entries (e.g., payload mass, booster type) with mean, median, or “Unknown” as appropriate.</a:t>
            </a:r>
          </a:p>
          <a:p>
            <a:pPr marL="457200" indent="-457200">
              <a:buFont typeface="+mj-lt"/>
              <a:buAutoNum type="arabicPeriod"/>
            </a:pPr>
            <a:r>
              <a:rPr lang="en-US" sz="2200" dirty="0"/>
              <a:t>Convert Data Types:</a:t>
            </a:r>
          </a:p>
          <a:p>
            <a:pPr marL="457200" lvl="1" indent="0">
              <a:buNone/>
            </a:pPr>
            <a:r>
              <a:rPr lang="en-US" sz="1800" dirty="0"/>
              <a:t>Convert date/time columns (</a:t>
            </a:r>
            <a:r>
              <a:rPr lang="en-US" sz="1800" dirty="0" err="1"/>
              <a:t>date_utc</a:t>
            </a:r>
            <a:r>
              <a:rPr lang="en-US" sz="1800" dirty="0"/>
              <a:t>) to proper datetime format and numeric fields to float or int types.</a:t>
            </a:r>
          </a:p>
          <a:p>
            <a:pPr marL="457200" lvl="1" indent="0">
              <a:buNone/>
            </a:pPr>
            <a:endParaRPr lang="en-US" sz="18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110DF0-3677-0AC4-97D5-3A022213D002}"/>
              </a:ext>
            </a:extLst>
          </p:cNvPr>
          <p:cNvSpPr>
            <a:spLocks noGrp="1"/>
          </p:cNvSpPr>
          <p:nvPr>
            <p:ph idx="1"/>
          </p:nvPr>
        </p:nvSpPr>
        <p:spPr>
          <a:xfrm>
            <a:off x="838200" y="960119"/>
            <a:ext cx="10515600" cy="5097781"/>
          </a:xfrm>
        </p:spPr>
        <p:txBody>
          <a:bodyPr/>
          <a:lstStyle/>
          <a:p>
            <a:pPr marL="457200" indent="-457200">
              <a:buFont typeface="+mj-lt"/>
              <a:buAutoNum type="arabicPeriod" startAt="4"/>
            </a:pPr>
            <a:r>
              <a:rPr lang="en-US" sz="2200" dirty="0"/>
              <a:t>Extract Derived Columns:</a:t>
            </a:r>
          </a:p>
          <a:p>
            <a:pPr marL="457200" lvl="1" indent="0">
              <a:buNone/>
            </a:pPr>
            <a:r>
              <a:rPr lang="en-US" sz="1800" dirty="0"/>
              <a:t>Derive new columns such as “Launch Year”, “Launch Site”, and 	“Outcome (Success/Failure)”.</a:t>
            </a:r>
          </a:p>
          <a:p>
            <a:pPr marL="514350" indent="-514350">
              <a:buFont typeface="+mj-lt"/>
              <a:buAutoNum type="arabicPeriod" startAt="5"/>
            </a:pPr>
            <a:r>
              <a:rPr lang="en-US" sz="2600" dirty="0"/>
              <a:t>Filter Relevant Data:</a:t>
            </a:r>
          </a:p>
          <a:p>
            <a:pPr marL="457200" lvl="1" indent="0">
              <a:buNone/>
            </a:pPr>
            <a:r>
              <a:rPr lang="en-US" sz="1800" dirty="0"/>
              <a:t>Remove unnecessary columns and retain only fields required for EDA and model training (e.g., </a:t>
            </a:r>
            <a:r>
              <a:rPr lang="en-US" sz="1800" dirty="0" err="1"/>
              <a:t>LaunchSite</a:t>
            </a:r>
            <a:r>
              <a:rPr lang="en-US" sz="1800" dirty="0"/>
              <a:t>, </a:t>
            </a:r>
            <a:r>
              <a:rPr lang="en-US" sz="1800" dirty="0" err="1"/>
              <a:t>PayloadMass</a:t>
            </a:r>
            <a:r>
              <a:rPr lang="en-US" sz="1800" dirty="0"/>
              <a:t>, Orbit, Outcome).</a:t>
            </a:r>
          </a:p>
          <a:p>
            <a:pPr marL="457200" indent="-457200">
              <a:buFont typeface="+mj-lt"/>
              <a:buAutoNum type="arabicPeriod" startAt="6"/>
            </a:pPr>
            <a:r>
              <a:rPr lang="en-US" sz="2200" dirty="0"/>
              <a:t>Standardize and Merge:</a:t>
            </a:r>
          </a:p>
          <a:p>
            <a:pPr marL="457200" lvl="1" indent="0">
              <a:buNone/>
            </a:pPr>
            <a:r>
              <a:rPr lang="en-US" sz="1800" dirty="0"/>
              <a:t>Merge API and Wikipedia data into a single consistent </a:t>
            </a:r>
            <a:r>
              <a:rPr lang="en-US" sz="1800" dirty="0" err="1"/>
              <a:t>DataFrame</a:t>
            </a:r>
            <a:r>
              <a:rPr lang="en-US" sz="1800" dirty="0"/>
              <a:t> and standardize units and text formats.</a:t>
            </a:r>
          </a:p>
          <a:p>
            <a:pPr marL="457200" indent="-457200">
              <a:buFont typeface="+mj-lt"/>
              <a:buAutoNum type="arabicPeriod" startAt="7"/>
            </a:pPr>
            <a:r>
              <a:rPr lang="en-US" sz="2200" dirty="0"/>
              <a:t>Save Cleaned Dataset:</a:t>
            </a:r>
          </a:p>
          <a:p>
            <a:pPr marL="457200" lvl="1" indent="0">
              <a:buNone/>
            </a:pPr>
            <a:r>
              <a:rPr lang="en-US" sz="1800" dirty="0"/>
              <a:t>Export the cleaned dataset as spacex_wrangled.csv for later modules (EDA, visualization, and modeling).</a:t>
            </a:r>
          </a:p>
        </p:txBody>
      </p:sp>
    </p:spTree>
    <p:extLst>
      <p:ext uri="{BB962C8B-B14F-4D97-AF65-F5344CB8AC3E}">
        <p14:creationId xmlns:p14="http://schemas.microsoft.com/office/powerpoint/2010/main" val="32845937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CB0E48E-B4FF-BADF-DA4B-1C718BAA13B0}"/>
              </a:ext>
            </a:extLst>
          </p:cNvPr>
          <p:cNvPicPr>
            <a:picLocks noGrp="1" noChangeAspect="1"/>
          </p:cNvPicPr>
          <p:nvPr>
            <p:ph idx="1"/>
          </p:nvPr>
        </p:nvPicPr>
        <p:blipFill>
          <a:blip r:embed="rId2"/>
          <a:stretch>
            <a:fillRect/>
          </a:stretch>
        </p:blipFill>
        <p:spPr>
          <a:xfrm>
            <a:off x="571500" y="514350"/>
            <a:ext cx="11109959" cy="5920740"/>
          </a:xfrm>
        </p:spPr>
      </p:pic>
    </p:spTree>
    <p:extLst>
      <p:ext uri="{BB962C8B-B14F-4D97-AF65-F5344CB8AC3E}">
        <p14:creationId xmlns:p14="http://schemas.microsoft.com/office/powerpoint/2010/main" val="1133720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5890"/>
            <a:ext cx="10515600" cy="4771073"/>
          </a:xfrm>
          <a:prstGeom prst="rect">
            <a:avLst/>
          </a:prstGeom>
        </p:spPr>
        <p:txBody>
          <a:bodyPr lIns="91440" tIns="45720" rIns="91440" bIns="45720" anchor="t"/>
          <a:lstStyle/>
          <a:p>
            <a:pPr algn="just"/>
            <a:r>
              <a:rPr lang="en-US" sz="2200" dirty="0"/>
              <a:t>The exploratory data analysis phase aimed to uncover key insights and relationships within the SpaceX launch dataset. Various charts and visualizations were plotted to understand patterns in launch performance, payload characteristics, and success trends over time.</a:t>
            </a:r>
          </a:p>
          <a:p>
            <a:pPr algn="just"/>
            <a:r>
              <a:rPr lang="en-US" sz="2200" dirty="0"/>
              <a:t>To begin, bar charts were used to compare the total number of launches across different launch sites and orbit types, helping identify which locations and orbits were most frequently used. Pie charts illustrated the proportion of successful versus failed launches, providing a quick overview of SpaceX’s growing reliability.</a:t>
            </a:r>
          </a:p>
          <a:p>
            <a:pPr algn="just"/>
            <a:r>
              <a:rPr lang="en-US" sz="2200" dirty="0"/>
              <a:t>Scatter plots and box plots were employed to explore the relationship between payload mass and launch outcomes. These visualizations revealed that medium-range payloads had a higher success rate compared to heavier payloads, while also exposing outliers and payload variations across orbit categories.</a:t>
            </a:r>
          </a:p>
          <a:p>
            <a:endParaRPr lang="en-US" sz="24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859978-8D2E-9F93-9EF2-494704A5E0C6}"/>
              </a:ext>
            </a:extLst>
          </p:cNvPr>
          <p:cNvSpPr>
            <a:spLocks noGrp="1"/>
          </p:cNvSpPr>
          <p:nvPr>
            <p:ph idx="1"/>
          </p:nvPr>
        </p:nvSpPr>
        <p:spPr>
          <a:xfrm>
            <a:off x="838200" y="697230"/>
            <a:ext cx="10515600" cy="5479733"/>
          </a:xfrm>
        </p:spPr>
        <p:txBody>
          <a:bodyPr/>
          <a:lstStyle/>
          <a:p>
            <a:pPr algn="just"/>
            <a:r>
              <a:rPr lang="en-US" sz="2200" dirty="0"/>
              <a:t>Line charts were plotted to visualize the yearly trend of launch success rates. This clearly showed a steady improvement in SpaceX’s performance since 2013, reflecting advancements in technology and reusability practices. Additionally, correlation heatmaps were generated to analyze numerical relationships, confirming that features such as booster reuse count and payload mass significantly influenced launch outcomes.</a:t>
            </a:r>
          </a:p>
          <a:p>
            <a:pPr algn="just"/>
            <a:r>
              <a:rPr lang="en-US" sz="2200" dirty="0"/>
              <a:t>Through these visual analyses, we identified that Cape Canaveral emerged as the most active launch site, and reusable boosters played a crucial role in improving mission reliability. Overall, the EDA provided a comprehensive foundation for feature engineering and model development in subsequent tasks.</a:t>
            </a:r>
          </a:p>
          <a:p>
            <a:endParaRPr lang="en-US" sz="2200" dirty="0"/>
          </a:p>
          <a:p>
            <a:r>
              <a:rPr lang="en-US" sz="2200" dirty="0"/>
              <a:t>GitHub Notebook Reference:</a:t>
            </a:r>
          </a:p>
          <a:p>
            <a:pPr marL="457200" lvl="1" indent="0">
              <a:buNone/>
            </a:pPr>
            <a:r>
              <a:rPr lang="en-US" sz="2000" dirty="0">
                <a:hlinkClick r:id="rId2"/>
              </a:rPr>
              <a:t>https://github.com/AKHIL572/Data-Science-project/blob/main/Data%20Collection.ipynb</a:t>
            </a:r>
            <a:endParaRPr lang="en-US" sz="2000" dirty="0"/>
          </a:p>
          <a:p>
            <a:pPr marL="457200" lvl="1" indent="0">
              <a:buNone/>
            </a:pPr>
            <a:endParaRPr lang="en-US" sz="2000" dirty="0"/>
          </a:p>
        </p:txBody>
      </p:sp>
    </p:spTree>
    <p:extLst>
      <p:ext uri="{BB962C8B-B14F-4D97-AF65-F5344CB8AC3E}">
        <p14:creationId xmlns:p14="http://schemas.microsoft.com/office/powerpoint/2010/main" val="6904527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1610"/>
            <a:ext cx="10515599" cy="4706303"/>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Loaded SpaceX dataset into a SQL database to perform structured queries for deeper insight.</a:t>
            </a:r>
          </a:p>
          <a:p>
            <a:pPr algn="just">
              <a:lnSpc>
                <a:spcPct val="100000"/>
              </a:lnSpc>
              <a:spcBef>
                <a:spcPts val="1400"/>
              </a:spcBef>
            </a:pPr>
            <a:r>
              <a:rPr lang="en-US" sz="2200" dirty="0">
                <a:solidFill>
                  <a:schemeClr val="accent3">
                    <a:lumMod val="25000"/>
                  </a:schemeClr>
                </a:solidFill>
                <a:latin typeface="Abadi"/>
              </a:rPr>
              <a:t>Queried distinct launch sites to identify the number and distribution of active launch locations.</a:t>
            </a:r>
          </a:p>
          <a:p>
            <a:pPr algn="just">
              <a:lnSpc>
                <a:spcPct val="100000"/>
              </a:lnSpc>
              <a:spcBef>
                <a:spcPts val="1400"/>
              </a:spcBef>
            </a:pPr>
            <a:r>
              <a:rPr lang="en-US" sz="2200" dirty="0">
                <a:solidFill>
                  <a:schemeClr val="accent3">
                    <a:lumMod val="25000"/>
                  </a:schemeClr>
                </a:solidFill>
                <a:latin typeface="Abadi"/>
              </a:rPr>
              <a:t>Filtered successful launches (class = 1) to calculate total success counts for each site.</a:t>
            </a:r>
          </a:p>
          <a:p>
            <a:pPr algn="just">
              <a:lnSpc>
                <a:spcPct val="100000"/>
              </a:lnSpc>
              <a:spcBef>
                <a:spcPts val="1400"/>
              </a:spcBef>
            </a:pPr>
            <a:r>
              <a:rPr lang="en-US" sz="2200" dirty="0">
                <a:solidFill>
                  <a:schemeClr val="accent3">
                    <a:lumMod val="25000"/>
                  </a:schemeClr>
                </a:solidFill>
                <a:latin typeface="Abadi"/>
              </a:rPr>
              <a:t>Used GROUP BY queries to find success rates per orbit and launch site, highlighting which combinations performed best.</a:t>
            </a:r>
          </a:p>
          <a:p>
            <a:pPr algn="just">
              <a:lnSpc>
                <a:spcPct val="100000"/>
              </a:lnSpc>
              <a:spcBef>
                <a:spcPts val="1400"/>
              </a:spcBef>
            </a:pPr>
            <a:r>
              <a:rPr lang="en-US" sz="2200" dirty="0">
                <a:solidFill>
                  <a:schemeClr val="accent3">
                    <a:lumMod val="25000"/>
                  </a:schemeClr>
                </a:solidFill>
                <a:latin typeface="Abadi"/>
              </a:rPr>
              <a:t>Applied ORDER BY and LIMIT clauses to determine the top-performing sites and orbits based on success frequency.</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5008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7157BEA-4DC5-16E4-EC3B-E4BAA4C0C0A6}"/>
              </a:ext>
            </a:extLst>
          </p:cNvPr>
          <p:cNvSpPr>
            <a:spLocks noGrp="1"/>
          </p:cNvSpPr>
          <p:nvPr>
            <p:ph idx="1"/>
          </p:nvPr>
        </p:nvSpPr>
        <p:spPr>
          <a:xfrm>
            <a:off x="838200" y="411480"/>
            <a:ext cx="10515600" cy="5765483"/>
          </a:xfrm>
        </p:spPr>
        <p:txBody>
          <a:bodyPr/>
          <a:lstStyle/>
          <a:p>
            <a:pPr algn="just"/>
            <a:r>
              <a:rPr lang="en-US" sz="2200" dirty="0"/>
              <a:t>Queried payload mass ranges to analyze how success rate varied with different payload capacities.</a:t>
            </a:r>
          </a:p>
          <a:p>
            <a:pPr algn="just"/>
            <a:r>
              <a:rPr lang="en-US" sz="2200" dirty="0"/>
              <a:t>Executed JOIN operations (where needed) to combine related tables for a complete analytical view.</a:t>
            </a:r>
          </a:p>
          <a:p>
            <a:pPr algn="just"/>
            <a:r>
              <a:rPr lang="en-US" sz="2200" dirty="0"/>
              <a:t>Calculated average payload mass for successful launches, supporting conclusions drawn in visualization-based EDA.</a:t>
            </a:r>
          </a:p>
          <a:p>
            <a:pPr algn="just"/>
            <a:r>
              <a:rPr lang="en-US" sz="2200" dirty="0"/>
              <a:t>Used COUNT() and AVG() aggregate functions to summarize launch trends and performance metrics.</a:t>
            </a:r>
          </a:p>
          <a:p>
            <a:pPr algn="just"/>
            <a:r>
              <a:rPr lang="en-US" sz="2200" dirty="0"/>
              <a:t>Derived insights indicating that lighter payloads and certain orbits (like LEO) had higher success probabilities.</a:t>
            </a:r>
          </a:p>
          <a:p>
            <a:pPr algn="just"/>
            <a:endParaRPr lang="en-US" sz="2200" dirty="0"/>
          </a:p>
          <a:p>
            <a:pPr algn="just"/>
            <a:r>
              <a:rPr lang="en-US" sz="2200" dirty="0"/>
              <a:t>GitHub Notebook Reference</a:t>
            </a:r>
            <a:r>
              <a:rPr lang="en-US" sz="2400" dirty="0"/>
              <a:t>:</a:t>
            </a:r>
          </a:p>
          <a:p>
            <a:pPr marL="0" indent="0">
              <a:buNone/>
            </a:pPr>
            <a:r>
              <a:rPr lang="en-US" sz="2000" dirty="0">
                <a:hlinkClick r:id="rId2"/>
              </a:rPr>
              <a:t>https://github.com/AKHIL572/Data-Science-project/blob/main/EDA%20with%20SQL.ipynb</a:t>
            </a:r>
            <a:endParaRPr lang="en-US" sz="2000" dirty="0"/>
          </a:p>
          <a:p>
            <a:pPr marL="0" indent="0">
              <a:buNone/>
            </a:pPr>
            <a:endParaRPr lang="en-US" sz="2000" dirty="0"/>
          </a:p>
        </p:txBody>
      </p:sp>
    </p:spTree>
    <p:extLst>
      <p:ext uri="{BB962C8B-B14F-4D97-AF65-F5344CB8AC3E}">
        <p14:creationId xmlns:p14="http://schemas.microsoft.com/office/powerpoint/2010/main" val="116136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59832"/>
            <a:ext cx="10515600" cy="476656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Created Folium Map Object</a:t>
            </a:r>
          </a:p>
          <a:p>
            <a:pPr lvl="1">
              <a:lnSpc>
                <a:spcPct val="100000"/>
              </a:lnSpc>
              <a:spcBef>
                <a:spcPts val="1400"/>
              </a:spcBef>
            </a:pPr>
            <a:r>
              <a:rPr lang="en-US" sz="1800" dirty="0">
                <a:solidFill>
                  <a:schemeClr val="accent3">
                    <a:lumMod val="25000"/>
                  </a:schemeClr>
                </a:solidFill>
                <a:latin typeface="Abadi" panose="020B0604020104020204" pitchFamily="34" charset="0"/>
              </a:rPr>
              <a:t>Initialized a Folium map centered at NASA Johnson Space Center to visualize SpaceX launch locations.</a:t>
            </a:r>
          </a:p>
          <a:p>
            <a:pPr lvl="1">
              <a:lnSpc>
                <a:spcPct val="100000"/>
              </a:lnSpc>
              <a:spcBef>
                <a:spcPts val="1400"/>
              </a:spcBef>
            </a:pPr>
            <a:r>
              <a:rPr lang="en-US" sz="1800" dirty="0">
                <a:solidFill>
                  <a:schemeClr val="accent3">
                    <a:lumMod val="25000"/>
                  </a:schemeClr>
                </a:solidFill>
                <a:latin typeface="Abadi" panose="020B0604020104020204" pitchFamily="34" charset="0"/>
              </a:rPr>
              <a:t>Used an appropriate zoom level (5–10) to display all launch sites across the U.S.</a:t>
            </a:r>
          </a:p>
          <a:p>
            <a:pPr>
              <a:lnSpc>
                <a:spcPct val="100000"/>
              </a:lnSpc>
              <a:spcBef>
                <a:spcPts val="1400"/>
              </a:spcBef>
            </a:pPr>
            <a:r>
              <a:rPr lang="en-US" sz="2200" dirty="0">
                <a:solidFill>
                  <a:schemeClr val="accent3">
                    <a:lumMod val="25000"/>
                  </a:schemeClr>
                </a:solidFill>
                <a:latin typeface="Abadi" panose="020B0604020104020204" pitchFamily="34" charset="0"/>
              </a:rPr>
              <a:t>Added Circle Markers for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Added </a:t>
            </a:r>
            <a:r>
              <a:rPr lang="en-US" sz="1800" dirty="0" err="1">
                <a:solidFill>
                  <a:schemeClr val="accent3">
                    <a:lumMod val="25000"/>
                  </a:schemeClr>
                </a:solidFill>
                <a:latin typeface="Abadi" panose="020B0604020104020204" pitchFamily="34" charset="0"/>
              </a:rPr>
              <a:t>folium.Circle</a:t>
            </a:r>
            <a:r>
              <a:rPr lang="en-US" sz="1800" dirty="0">
                <a:solidFill>
                  <a:schemeClr val="accent3">
                    <a:lumMod val="25000"/>
                  </a:schemeClr>
                </a:solidFill>
                <a:latin typeface="Abadi" panose="020B0604020104020204" pitchFamily="34" charset="0"/>
              </a:rPr>
              <a:t>() objects to highlight each launch site with radius and color.</a:t>
            </a:r>
          </a:p>
          <a:p>
            <a:pPr lvl="1">
              <a:lnSpc>
                <a:spcPct val="100000"/>
              </a:lnSpc>
              <a:spcBef>
                <a:spcPts val="1400"/>
              </a:spcBef>
            </a:pPr>
            <a:r>
              <a:rPr lang="en-US" sz="1800" dirty="0">
                <a:solidFill>
                  <a:schemeClr val="accent3">
                    <a:lumMod val="25000"/>
                  </a:schemeClr>
                </a:solidFill>
                <a:latin typeface="Abadi" panose="020B0604020104020204" pitchFamily="34" charset="0"/>
              </a:rPr>
              <a:t>Added popup labels showing the name of each site to make the map interactive and informative.</a:t>
            </a:r>
          </a:p>
          <a:p>
            <a:pPr lvl="1">
              <a:lnSpc>
                <a:spcPct val="100000"/>
              </a:lnSpc>
              <a:spcBef>
                <a:spcPts val="1400"/>
              </a:spcBef>
            </a:pPr>
            <a:r>
              <a:rPr lang="en-US" sz="1800" dirty="0">
                <a:solidFill>
                  <a:schemeClr val="accent3">
                    <a:lumMod val="25000"/>
                  </a:schemeClr>
                </a:solidFill>
                <a:latin typeface="Abadi" panose="020B0604020104020204" pitchFamily="34" charset="0"/>
              </a:rPr>
              <a:t>Purpose: To provide a clear geographical view of all launch sites and their distribution.</a:t>
            </a:r>
          </a:p>
          <a:p>
            <a:pPr>
              <a:lnSpc>
                <a:spcPct val="100000"/>
              </a:lnSpc>
              <a:spcBef>
                <a:spcPts val="1400"/>
              </a:spcBef>
            </a:pPr>
            <a:r>
              <a:rPr lang="en-US" sz="2200" dirty="0">
                <a:solidFill>
                  <a:schemeClr val="accent3">
                    <a:lumMod val="25000"/>
                  </a:schemeClr>
                </a:solidFill>
                <a:latin typeface="Abadi" panose="020B0604020104020204" pitchFamily="34" charset="0"/>
              </a:rPr>
              <a:t>Added Marker Clusters for Launch Outcomes</a:t>
            </a:r>
            <a:endParaRPr lang="en-US" sz="24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t>Used </a:t>
            </a:r>
            <a:r>
              <a:rPr lang="en-US" sz="1800" dirty="0" err="1"/>
              <a:t>MarkerCluster</a:t>
            </a:r>
            <a:r>
              <a:rPr lang="en-US" sz="1800" dirty="0"/>
              <a:t>() to group markers representing individual launches.</a:t>
            </a:r>
          </a:p>
          <a:p>
            <a:pPr lvl="1"/>
            <a:endParaRPr lang="en-US" sz="2200" dirty="0"/>
          </a:p>
          <a:p>
            <a:pPr lvl="1"/>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9E041E-FC30-972B-BED6-EB9BEFC56CF1}"/>
              </a:ext>
            </a:extLst>
          </p:cNvPr>
          <p:cNvSpPr>
            <a:spLocks noGrp="1"/>
          </p:cNvSpPr>
          <p:nvPr>
            <p:ph idx="1"/>
          </p:nvPr>
        </p:nvSpPr>
        <p:spPr>
          <a:xfrm>
            <a:off x="838200" y="519764"/>
            <a:ext cx="10515600" cy="5983705"/>
          </a:xfrm>
        </p:spPr>
        <p:txBody>
          <a:bodyPr/>
          <a:lstStyle/>
          <a:p>
            <a:pPr lvl="1"/>
            <a:r>
              <a:rPr lang="en-US" sz="2200" dirty="0"/>
              <a:t>Each marker color-coded:</a:t>
            </a:r>
          </a:p>
          <a:p>
            <a:pPr lvl="1"/>
            <a:r>
              <a:rPr lang="en-US" sz="2200" dirty="0"/>
              <a:t>🟢 Green = Successful launch (class = 1)</a:t>
            </a:r>
          </a:p>
          <a:p>
            <a:pPr lvl="1"/>
            <a:r>
              <a:rPr lang="en-US" sz="2200" dirty="0"/>
              <a:t>🔴 Red = Failed launch (class = 0)</a:t>
            </a:r>
          </a:p>
          <a:p>
            <a:pPr lvl="1"/>
            <a:r>
              <a:rPr lang="en-US" sz="2200" dirty="0"/>
              <a:t>Purpose: To visually compare success rates among sites and identify spatial performance patterns.</a:t>
            </a:r>
          </a:p>
          <a:p>
            <a:r>
              <a:rPr lang="en-US" sz="2200" b="1" dirty="0"/>
              <a:t>Integrated </a:t>
            </a:r>
            <a:r>
              <a:rPr lang="en-US" sz="2200" b="1" dirty="0" err="1"/>
              <a:t>MousePosition</a:t>
            </a:r>
            <a:r>
              <a:rPr lang="en-US" sz="2200" b="1" dirty="0"/>
              <a:t> Plugin</a:t>
            </a:r>
          </a:p>
          <a:p>
            <a:pPr lvl="1"/>
            <a:r>
              <a:rPr lang="en-US" sz="2200" dirty="0"/>
              <a:t>Added </a:t>
            </a:r>
            <a:r>
              <a:rPr lang="en-US" sz="2200" dirty="0" err="1"/>
              <a:t>MousePosition</a:t>
            </a:r>
            <a:r>
              <a:rPr lang="en-US" sz="2200" dirty="0"/>
              <a:t>() to dynamically display latitude and longitude coordinates on hover.</a:t>
            </a:r>
          </a:p>
          <a:p>
            <a:pPr lvl="1"/>
            <a:r>
              <a:rPr lang="en-US" sz="2200" dirty="0"/>
              <a:t>Purpose: To help identify the coordinates of nearby features like coastlines or railways.</a:t>
            </a:r>
          </a:p>
          <a:p>
            <a:r>
              <a:rPr lang="en-US" sz="2200" b="1" dirty="0"/>
              <a:t>Drew Lines to Nearby Landmarks</a:t>
            </a:r>
          </a:p>
          <a:p>
            <a:pPr lvl="1"/>
            <a:r>
              <a:rPr lang="en-US" sz="2200" dirty="0"/>
              <a:t>Used </a:t>
            </a:r>
            <a:r>
              <a:rPr lang="en-US" sz="2200" b="1" dirty="0" err="1"/>
              <a:t>folium.PolyLine</a:t>
            </a:r>
            <a:r>
              <a:rPr lang="en-US" sz="2200" b="1" dirty="0"/>
              <a:t>()</a:t>
            </a:r>
            <a:r>
              <a:rPr lang="en-US" sz="2200" dirty="0"/>
              <a:t> to connect each launch site to its nearest coastline, city, or transportation route.</a:t>
            </a:r>
          </a:p>
          <a:p>
            <a:pPr lvl="1"/>
            <a:r>
              <a:rPr lang="en-US" sz="2200" dirty="0"/>
              <a:t>Added </a:t>
            </a:r>
            <a:r>
              <a:rPr lang="en-US" sz="2200" b="1" dirty="0"/>
              <a:t>distance markers</a:t>
            </a:r>
            <a:r>
              <a:rPr lang="en-US" sz="2200" dirty="0"/>
              <a:t> with labels showing calculated distances (in km).</a:t>
            </a:r>
          </a:p>
          <a:p>
            <a:pPr lvl="1"/>
            <a:r>
              <a:rPr lang="en-US" sz="2000" dirty="0"/>
              <a:t>Purpose: To </a:t>
            </a:r>
            <a:r>
              <a:rPr lang="en-US" sz="2000" b="1" dirty="0"/>
              <a:t>analyze site proximity</a:t>
            </a:r>
            <a:r>
              <a:rPr lang="en-US" sz="2000" dirty="0"/>
              <a:t> to geographic features influencing launch logistics and safety.</a:t>
            </a:r>
            <a:endParaRPr lang="en-US" sz="2200" dirty="0"/>
          </a:p>
        </p:txBody>
      </p:sp>
    </p:spTree>
    <p:extLst>
      <p:ext uri="{BB962C8B-B14F-4D97-AF65-F5344CB8AC3E}">
        <p14:creationId xmlns:p14="http://schemas.microsoft.com/office/powerpoint/2010/main" val="20527936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DE17A2-A813-CC36-ED26-B1AC95D5418B}"/>
              </a:ext>
            </a:extLst>
          </p:cNvPr>
          <p:cNvSpPr>
            <a:spLocks noGrp="1"/>
          </p:cNvSpPr>
          <p:nvPr>
            <p:ph idx="1"/>
          </p:nvPr>
        </p:nvSpPr>
        <p:spPr>
          <a:xfrm>
            <a:off x="838200" y="529390"/>
            <a:ext cx="10515600" cy="5631531"/>
          </a:xfrm>
        </p:spPr>
        <p:txBody>
          <a:bodyPr/>
          <a:lstStyle/>
          <a:p>
            <a:r>
              <a:rPr lang="en-US" sz="2200" b="1" dirty="0"/>
              <a:t>Displayed Geographic Insights</a:t>
            </a:r>
          </a:p>
          <a:p>
            <a:pPr lvl="1"/>
            <a:r>
              <a:rPr lang="en-US" sz="1800" dirty="0"/>
              <a:t>Visual patterns revealed that most launch sites are near the Equator and coastlines, which are ideal for orbital mechanics and safety.</a:t>
            </a:r>
          </a:p>
          <a:p>
            <a:endParaRPr lang="en-US" sz="2200" dirty="0"/>
          </a:p>
          <a:p>
            <a:r>
              <a:rPr lang="en-US" sz="2200" dirty="0"/>
              <a:t>GitHub Notebook Reference:</a:t>
            </a:r>
          </a:p>
          <a:p>
            <a:pPr marL="0" indent="0">
              <a:buNone/>
            </a:pPr>
            <a:r>
              <a:rPr lang="en-US" sz="2200" dirty="0">
                <a:hlinkClick r:id="rId2"/>
              </a:rPr>
              <a:t>https://github.com/AKHIL572/Data-Science-project/blob/main/Folium%20Map.ipynb</a:t>
            </a:r>
            <a:endParaRPr lang="en-US" sz="2200" dirty="0"/>
          </a:p>
          <a:p>
            <a:pPr marL="0" indent="0">
              <a:buNone/>
            </a:pPr>
            <a:endParaRPr lang="en-US" sz="2200" dirty="0"/>
          </a:p>
        </p:txBody>
      </p:sp>
    </p:spTree>
    <p:extLst>
      <p:ext uri="{BB962C8B-B14F-4D97-AF65-F5344CB8AC3E}">
        <p14:creationId xmlns:p14="http://schemas.microsoft.com/office/powerpoint/2010/main" val="20280141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57045"/>
            <a:ext cx="10515600" cy="4611428"/>
          </a:xfrm>
          <a:prstGeom prst="rect">
            <a:avLst/>
          </a:prstGeom>
        </p:spPr>
        <p:txBody>
          <a:bodyPr vert="horz" lIns="91440" tIns="45720" rIns="91440" bIns="45720" rtlCol="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Developed Interactive Dashboard using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lvl="1">
              <a:lnSpc>
                <a:spcPct val="100000"/>
              </a:lnSpc>
              <a:spcBef>
                <a:spcPts val="1400"/>
              </a:spcBef>
            </a:pPr>
            <a:r>
              <a:rPr lang="en-US" sz="2000" dirty="0">
                <a:solidFill>
                  <a:schemeClr val="accent3">
                    <a:lumMod val="25000"/>
                  </a:schemeClr>
                </a:solidFill>
                <a:latin typeface="Abadi" panose="020B0604020104020204" pitchFamily="34" charset="0"/>
              </a:rPr>
              <a:t>Built a web-based dashboard to visualize key SpaceX launch insights interactively.</a:t>
            </a:r>
          </a:p>
          <a:p>
            <a:pPr lvl="1">
              <a:lnSpc>
                <a:spcPct val="100000"/>
              </a:lnSpc>
              <a:spcBef>
                <a:spcPts val="1400"/>
              </a:spcBef>
            </a:pPr>
            <a:r>
              <a:rPr lang="en-US" sz="2000" dirty="0">
                <a:solidFill>
                  <a:schemeClr val="accent3">
                    <a:lumMod val="25000"/>
                  </a:schemeClr>
                </a:solidFill>
                <a:latin typeface="Abadi" panose="020B0604020104020204" pitchFamily="34" charset="0"/>
              </a:rPr>
              <a:t>Integrated user-controlled filters and dynamic charts for exploration and analysis.</a:t>
            </a:r>
          </a:p>
          <a:p>
            <a:pPr>
              <a:lnSpc>
                <a:spcPct val="100000"/>
              </a:lnSpc>
              <a:spcBef>
                <a:spcPts val="1400"/>
              </a:spcBef>
            </a:pPr>
            <a:r>
              <a:rPr lang="en-US" sz="2200" dirty="0">
                <a:solidFill>
                  <a:schemeClr val="accent3">
                    <a:lumMod val="25000"/>
                  </a:schemeClr>
                </a:solidFill>
                <a:latin typeface="Abadi" panose="020B0604020104020204" pitchFamily="34" charset="0"/>
              </a:rPr>
              <a:t>Plots and Graphs Added:</a:t>
            </a:r>
          </a:p>
          <a:p>
            <a:pPr marL="914400" lvl="1" indent="-457200">
              <a:lnSpc>
                <a:spcPct val="100000"/>
              </a:lnSpc>
              <a:spcBef>
                <a:spcPts val="1400"/>
              </a:spcBef>
              <a:buFont typeface="+mj-lt"/>
              <a:buAutoNum type="arabicPeriod"/>
            </a:pPr>
            <a:r>
              <a:rPr lang="en-US" sz="2000" dirty="0"/>
              <a:t>Launch Success Pie Chart</a:t>
            </a:r>
          </a:p>
          <a:p>
            <a:pPr lvl="1">
              <a:lnSpc>
                <a:spcPct val="100000"/>
              </a:lnSpc>
              <a:spcBef>
                <a:spcPts val="1400"/>
              </a:spcBef>
            </a:pPr>
            <a:r>
              <a:rPr lang="en-US" sz="2000" dirty="0"/>
              <a:t>Displays the </a:t>
            </a:r>
            <a:r>
              <a:rPr lang="en-US" sz="2000" b="1" dirty="0"/>
              <a:t>overall success rate</a:t>
            </a:r>
            <a:r>
              <a:rPr lang="en-US" sz="2000" dirty="0"/>
              <a:t> of SpaceX launches.</a:t>
            </a:r>
          </a:p>
          <a:p>
            <a:pPr lvl="1">
              <a:lnSpc>
                <a:spcPct val="100000"/>
              </a:lnSpc>
              <a:spcBef>
                <a:spcPts val="1400"/>
              </a:spcBef>
            </a:pPr>
            <a:r>
              <a:rPr lang="en-US" sz="2000" dirty="0"/>
              <a:t>Updated dynamically when users select a specific launch site.</a:t>
            </a:r>
          </a:p>
          <a:p>
            <a:pPr lvl="1">
              <a:lnSpc>
                <a:spcPct val="100000"/>
              </a:lnSpc>
              <a:spcBef>
                <a:spcPts val="1400"/>
              </a:spcBef>
            </a:pPr>
            <a:r>
              <a:rPr lang="en-US" sz="2000" b="1" dirty="0"/>
              <a:t>Purpose:</a:t>
            </a:r>
            <a:r>
              <a:rPr lang="en-US" sz="2000" dirty="0"/>
              <a:t> To quickly assess performance variations across sites.</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7AAE10-282C-9E23-A8D9-BD9D0AB0F9DA}"/>
              </a:ext>
            </a:extLst>
          </p:cNvPr>
          <p:cNvSpPr>
            <a:spLocks noGrp="1"/>
          </p:cNvSpPr>
          <p:nvPr>
            <p:ph idx="1"/>
          </p:nvPr>
        </p:nvSpPr>
        <p:spPr>
          <a:xfrm>
            <a:off x="838200" y="1084647"/>
            <a:ext cx="10515600" cy="4458903"/>
          </a:xfrm>
        </p:spPr>
        <p:txBody>
          <a:bodyPr/>
          <a:lstStyle/>
          <a:p>
            <a:pPr marL="914400" lvl="1" indent="-457200">
              <a:buFont typeface="+mj-lt"/>
              <a:buAutoNum type="arabicPeriod" startAt="2"/>
            </a:pPr>
            <a:r>
              <a:rPr lang="en-US" sz="2200" dirty="0"/>
              <a:t>Payload vs. Launch Success Scatter Plot</a:t>
            </a:r>
          </a:p>
          <a:p>
            <a:pPr lvl="1"/>
            <a:r>
              <a:rPr lang="en-US" sz="2000" dirty="0"/>
              <a:t>X-axis: Payload Mass (kg)</a:t>
            </a:r>
          </a:p>
          <a:p>
            <a:pPr lvl="1"/>
            <a:r>
              <a:rPr lang="en-US" sz="2000" dirty="0"/>
              <a:t>Y-axis: Launch Outcome (Success/Failure)</a:t>
            </a:r>
          </a:p>
          <a:p>
            <a:pPr lvl="1"/>
            <a:r>
              <a:rPr lang="en-US" sz="2000" dirty="0"/>
              <a:t>Color-coded by Booster Version Category.</a:t>
            </a:r>
          </a:p>
          <a:p>
            <a:pPr lvl="1"/>
            <a:r>
              <a:rPr lang="en-US" sz="2000" dirty="0"/>
              <a:t>Purpose: To analyze how payload mass affects success rates and the role of booster type.</a:t>
            </a:r>
          </a:p>
          <a:p>
            <a:pPr marL="914400" lvl="1" indent="-457200">
              <a:spcBef>
                <a:spcPts val="1800"/>
              </a:spcBef>
              <a:buFont typeface="+mj-lt"/>
              <a:buAutoNum type="arabicPeriod" startAt="3"/>
            </a:pPr>
            <a:r>
              <a:rPr lang="en-US" sz="2200" dirty="0"/>
              <a:t>Dropdown Filter for Launch Site</a:t>
            </a:r>
          </a:p>
          <a:p>
            <a:pPr lvl="1"/>
            <a:r>
              <a:rPr lang="en-US" sz="2000" dirty="0"/>
              <a:t>Allows selection of individual launch sites or “All Sites.”</a:t>
            </a:r>
          </a:p>
          <a:p>
            <a:pPr lvl="1"/>
            <a:r>
              <a:rPr lang="en-US" sz="2000" dirty="0"/>
              <a:t>Purpose: To enable site-specific analysis within a single dashboard.</a:t>
            </a:r>
          </a:p>
          <a:p>
            <a:pPr marL="914400" lvl="1" indent="-457200">
              <a:spcBef>
                <a:spcPts val="1800"/>
              </a:spcBef>
              <a:buFont typeface="+mj-lt"/>
              <a:buAutoNum type="arabicPeriod" startAt="4"/>
            </a:pPr>
            <a:r>
              <a:rPr lang="en-US" sz="2200" dirty="0"/>
              <a:t>Range Slider for Payload Mass</a:t>
            </a:r>
          </a:p>
          <a:p>
            <a:pPr lvl="1"/>
            <a:r>
              <a:rPr lang="en-US" sz="2000" dirty="0"/>
              <a:t>Users can interactively adjust payload mass range.</a:t>
            </a:r>
          </a:p>
          <a:p>
            <a:pPr lvl="1"/>
            <a:r>
              <a:rPr lang="en-US" sz="2000" dirty="0"/>
              <a:t>Purpose: To explore launch success trends for varying payload ranges.</a:t>
            </a:r>
          </a:p>
        </p:txBody>
      </p:sp>
    </p:spTree>
    <p:extLst>
      <p:ext uri="{BB962C8B-B14F-4D97-AF65-F5344CB8AC3E}">
        <p14:creationId xmlns:p14="http://schemas.microsoft.com/office/powerpoint/2010/main" val="9474917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06E33D-7B3A-4CAA-3814-542EC248D320}"/>
              </a:ext>
            </a:extLst>
          </p:cNvPr>
          <p:cNvSpPr>
            <a:spLocks noGrp="1"/>
          </p:cNvSpPr>
          <p:nvPr>
            <p:ph idx="1"/>
          </p:nvPr>
        </p:nvSpPr>
        <p:spPr>
          <a:xfrm>
            <a:off x="838200" y="529389"/>
            <a:ext cx="10515600" cy="5647574"/>
          </a:xfrm>
        </p:spPr>
        <p:txBody>
          <a:bodyPr/>
          <a:lstStyle/>
          <a:p>
            <a:pPr>
              <a:spcBef>
                <a:spcPts val="1800"/>
              </a:spcBef>
            </a:pPr>
            <a:r>
              <a:rPr lang="en-US" sz="2200" b="1" dirty="0"/>
              <a:t>Key Interactions Implemented:</a:t>
            </a:r>
          </a:p>
          <a:p>
            <a:pPr lvl="1">
              <a:spcBef>
                <a:spcPts val="1800"/>
              </a:spcBef>
            </a:pPr>
            <a:r>
              <a:rPr lang="en-US" sz="2000" b="1" dirty="0"/>
              <a:t>Callback functions</a:t>
            </a:r>
            <a:r>
              <a:rPr lang="en-US" sz="2000" dirty="0"/>
              <a:t> dynamically update the pie chart and scatter plot based on user selections.</a:t>
            </a:r>
            <a:endParaRPr lang="en-US" sz="2400" dirty="0"/>
          </a:p>
          <a:p>
            <a:pPr lvl="1"/>
            <a:r>
              <a:rPr lang="en-US" sz="2000" dirty="0"/>
              <a:t>Interactive tooltips provide additional data insights (e.g., booster version, payload mass).</a:t>
            </a:r>
          </a:p>
          <a:p>
            <a:pPr lvl="1"/>
            <a:r>
              <a:rPr lang="en-US" sz="2000" dirty="0"/>
              <a:t>Responsive layout for enhanced visualization on different devices.</a:t>
            </a:r>
          </a:p>
          <a:p>
            <a:pPr>
              <a:spcBef>
                <a:spcPts val="1800"/>
              </a:spcBef>
            </a:pPr>
            <a:r>
              <a:rPr lang="en-US" sz="2200" dirty="0"/>
              <a:t>Insights Gained:</a:t>
            </a:r>
          </a:p>
          <a:p>
            <a:pPr lvl="1"/>
            <a:r>
              <a:rPr lang="en-US" sz="2000" dirty="0"/>
              <a:t>Success rate varies significantly across launch sites.</a:t>
            </a:r>
          </a:p>
          <a:p>
            <a:pPr lvl="1"/>
            <a:r>
              <a:rPr lang="en-US" sz="2000" dirty="0"/>
              <a:t>Moderate payloads (2,000–6,000 kg) tend to yield higher success probabilities.</a:t>
            </a:r>
          </a:p>
          <a:p>
            <a:pPr lvl="1"/>
            <a:r>
              <a:rPr lang="en-US" sz="2000" dirty="0"/>
              <a:t>Certain booster types consistently outperform others across payload ranges.</a:t>
            </a:r>
          </a:p>
          <a:p>
            <a:endParaRPr lang="en-US" sz="2000" dirty="0"/>
          </a:p>
          <a:p>
            <a:r>
              <a:rPr lang="en-US" sz="2200" dirty="0"/>
              <a:t>GitHub Notebook Reference:</a:t>
            </a:r>
          </a:p>
          <a:p>
            <a:pPr marL="0" indent="0">
              <a:buNone/>
            </a:pPr>
            <a:r>
              <a:rPr lang="en-US" sz="2200" dirty="0">
                <a:hlinkClick r:id="rId2"/>
              </a:rPr>
              <a:t>https://github.com/AKHIL572/Data-Science-project/blob/main/Dash%20App.py</a:t>
            </a:r>
            <a:endParaRPr lang="en-US" sz="2200" dirty="0"/>
          </a:p>
          <a:p>
            <a:pPr marL="0" indent="0">
              <a:buNone/>
            </a:pPr>
            <a:endParaRPr lang="en-US" sz="2200" dirty="0"/>
          </a:p>
        </p:txBody>
      </p:sp>
    </p:spTree>
    <p:extLst>
      <p:ext uri="{BB962C8B-B14F-4D97-AF65-F5344CB8AC3E}">
        <p14:creationId xmlns:p14="http://schemas.microsoft.com/office/powerpoint/2010/main" val="3850454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722755"/>
            <a:ext cx="10515600" cy="4351338"/>
          </a:xfrm>
          <a:prstGeom prst="rect">
            <a:avLst/>
          </a:prstGeom>
        </p:spPr>
        <p:txBody>
          <a:bodyPr>
            <a:normAutofit/>
          </a:bodyPr>
          <a:lstStyle/>
          <a:p>
            <a:pPr marL="0" indent="0">
              <a:buNone/>
            </a:pPr>
            <a:r>
              <a:rPr lang="en-US" sz="2400" b="1" dirty="0"/>
              <a:t>Model Building Process</a:t>
            </a:r>
          </a:p>
          <a:p>
            <a:r>
              <a:rPr lang="en-US" sz="2200" dirty="0"/>
              <a:t>Objective: Predict Falcon 9 first-stage landing success (binary classification).</a:t>
            </a:r>
          </a:p>
          <a:p>
            <a:r>
              <a:rPr lang="en-US" sz="2200" dirty="0"/>
              <a:t>Dataset: Combined features from earlier EDA and feature engineering (Flight Number, Payload Mass, Orbit, Launch Site, etc.).</a:t>
            </a:r>
          </a:p>
          <a:p>
            <a:r>
              <a:rPr lang="en-US" sz="2200" dirty="0"/>
              <a:t>Data split into Training (80%) and Testing (20%) sets for evaluation.</a:t>
            </a:r>
          </a:p>
          <a:p>
            <a:pPr marL="0" indent="0">
              <a:spcBef>
                <a:spcPts val="1800"/>
              </a:spcBef>
              <a:buNone/>
            </a:pPr>
            <a:r>
              <a:rPr lang="en-US" sz="2400" b="1" dirty="0"/>
              <a:t>Key Steps and Techniques</a:t>
            </a:r>
          </a:p>
          <a:p>
            <a:r>
              <a:rPr lang="en-US" sz="2400" dirty="0"/>
              <a:t>Feature Engineering:</a:t>
            </a:r>
          </a:p>
          <a:p>
            <a:pPr lvl="1"/>
            <a:r>
              <a:rPr lang="en-US" sz="2000" dirty="0"/>
              <a:t>Converted categorical columns (Orbit, </a:t>
            </a:r>
            <a:r>
              <a:rPr lang="en-US" sz="2000" dirty="0" err="1"/>
              <a:t>LaunchSite</a:t>
            </a:r>
            <a:r>
              <a:rPr lang="en-US" sz="2000" dirty="0"/>
              <a:t>, </a:t>
            </a:r>
            <a:r>
              <a:rPr lang="en-US" sz="2000" dirty="0" err="1"/>
              <a:t>LandingPad</a:t>
            </a:r>
            <a:r>
              <a:rPr lang="en-US" sz="2000" dirty="0"/>
              <a:t>, Serial) using </a:t>
            </a:r>
            <a:r>
              <a:rPr lang="en-US" sz="2000" dirty="0" err="1"/>
              <a:t>OneHot</a:t>
            </a:r>
            <a:r>
              <a:rPr lang="en-US" sz="2000" dirty="0"/>
              <a:t> Encoding.</a:t>
            </a:r>
          </a:p>
          <a:p>
            <a:pPr lvl="1"/>
            <a:r>
              <a:rPr lang="en-US" sz="2000" dirty="0"/>
              <a:t>Cast all numerical columns to float64 for model compatibility.</a:t>
            </a:r>
          </a:p>
          <a:p>
            <a:pPr lvl="1"/>
            <a:r>
              <a:rPr lang="en-US" sz="2000" dirty="0"/>
              <a:t>Ensured balanced data representation for both success and failure outcomes.</a:t>
            </a: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504E95-4CEB-B8B7-4C42-FB9863D8649E}"/>
              </a:ext>
            </a:extLst>
          </p:cNvPr>
          <p:cNvSpPr>
            <a:spLocks noGrp="1"/>
          </p:cNvSpPr>
          <p:nvPr>
            <p:ph idx="1"/>
          </p:nvPr>
        </p:nvSpPr>
        <p:spPr>
          <a:xfrm>
            <a:off x="838200" y="517558"/>
            <a:ext cx="10515600" cy="5807995"/>
          </a:xfrm>
        </p:spPr>
        <p:txBody>
          <a:bodyPr/>
          <a:lstStyle/>
          <a:p>
            <a:r>
              <a:rPr lang="en-US" sz="2200" dirty="0"/>
              <a:t>Model Selection:</a:t>
            </a:r>
          </a:p>
          <a:p>
            <a:pPr lvl="1"/>
            <a:r>
              <a:rPr lang="en-US" sz="2000" dirty="0"/>
              <a:t>Evaluated multiple classification algorithms:</a:t>
            </a:r>
          </a:p>
          <a:p>
            <a:pPr lvl="1"/>
            <a:r>
              <a:rPr lang="en-US" sz="2000" dirty="0"/>
              <a:t>Logistic Regression</a:t>
            </a:r>
          </a:p>
          <a:p>
            <a:pPr lvl="1"/>
            <a:r>
              <a:rPr lang="en-US" sz="2000" dirty="0"/>
              <a:t>Decision Tree Classifier</a:t>
            </a:r>
          </a:p>
          <a:p>
            <a:pPr lvl="1"/>
            <a:r>
              <a:rPr lang="en-US" sz="2000" dirty="0"/>
              <a:t>Support Vector Machine (SVM)</a:t>
            </a:r>
          </a:p>
          <a:p>
            <a:pPr lvl="1"/>
            <a:r>
              <a:rPr lang="en-US" sz="2000" dirty="0"/>
              <a:t>K-Nearest Neighbors (KNN)</a:t>
            </a:r>
            <a:endParaRPr lang="en-US" dirty="0"/>
          </a:p>
          <a:p>
            <a:pPr marL="0" indent="0">
              <a:spcBef>
                <a:spcPts val="1800"/>
              </a:spcBef>
              <a:buNone/>
            </a:pPr>
            <a:r>
              <a:rPr lang="en-US" sz="2400" b="1" dirty="0"/>
              <a:t>Model Evaluation &amp; Improvement</a:t>
            </a:r>
          </a:p>
          <a:p>
            <a:r>
              <a:rPr lang="en-US" sz="2200" dirty="0"/>
              <a:t>Performance Metrics Used</a:t>
            </a:r>
            <a:r>
              <a:rPr lang="en-US" dirty="0"/>
              <a:t>:</a:t>
            </a:r>
          </a:p>
          <a:p>
            <a:pPr lvl="1"/>
            <a:r>
              <a:rPr lang="en-US" sz="2000" dirty="0"/>
              <a:t>Accuracy Score</a:t>
            </a:r>
          </a:p>
          <a:p>
            <a:pPr lvl="1"/>
            <a:r>
              <a:rPr lang="en-US" sz="2000" dirty="0"/>
              <a:t>Confusion Matrix</a:t>
            </a:r>
          </a:p>
          <a:p>
            <a:pPr lvl="1"/>
            <a:r>
              <a:rPr lang="en-US" sz="2000" dirty="0"/>
              <a:t>Precision, Recall, and F1-Score</a:t>
            </a:r>
          </a:p>
          <a:p>
            <a:r>
              <a:rPr lang="en-US" sz="2200" dirty="0"/>
              <a:t>Hyperparameter Tuning:</a:t>
            </a:r>
          </a:p>
          <a:p>
            <a:pPr lvl="1"/>
            <a:r>
              <a:rPr lang="en-US" sz="2000" dirty="0"/>
              <a:t>Used </a:t>
            </a:r>
            <a:r>
              <a:rPr lang="en-US" sz="2000" b="1" dirty="0" err="1"/>
              <a:t>GridSearchCV</a:t>
            </a:r>
            <a:r>
              <a:rPr lang="en-US" sz="2000" dirty="0"/>
              <a:t> to optimize model parameters (e.g., depth, kernel type, n-neighbors).</a:t>
            </a:r>
          </a:p>
          <a:p>
            <a:pPr lvl="1"/>
            <a:r>
              <a:rPr lang="en-US" sz="2000" dirty="0"/>
              <a:t>Compared tuned models to identify best performer.</a:t>
            </a:r>
          </a:p>
        </p:txBody>
      </p:sp>
    </p:spTree>
    <p:extLst>
      <p:ext uri="{BB962C8B-B14F-4D97-AF65-F5344CB8AC3E}">
        <p14:creationId xmlns:p14="http://schemas.microsoft.com/office/powerpoint/2010/main" val="30649751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E627BF-C12F-40CE-E6A2-C2E7B7F617C0}"/>
              </a:ext>
            </a:extLst>
          </p:cNvPr>
          <p:cNvSpPr>
            <a:spLocks noGrp="1"/>
          </p:cNvSpPr>
          <p:nvPr>
            <p:ph idx="1"/>
          </p:nvPr>
        </p:nvSpPr>
        <p:spPr>
          <a:xfrm>
            <a:off x="838200" y="770021"/>
            <a:ext cx="10515600" cy="5406942"/>
          </a:xfrm>
        </p:spPr>
        <p:txBody>
          <a:bodyPr/>
          <a:lstStyle/>
          <a:p>
            <a:r>
              <a:rPr lang="en-US" sz="2200" dirty="0"/>
              <a:t>Result Summary:</a:t>
            </a:r>
          </a:p>
          <a:p>
            <a:pPr lvl="1"/>
            <a:r>
              <a:rPr lang="en-US" sz="2000" dirty="0"/>
              <a:t>Best Performing Model: Decision Tree Classifier</a:t>
            </a:r>
          </a:p>
          <a:p>
            <a:pPr lvl="1"/>
            <a:r>
              <a:rPr lang="en-US" sz="2000" dirty="0"/>
              <a:t>Best Parameters: criterion='</a:t>
            </a:r>
            <a:r>
              <a:rPr lang="en-US" sz="2000" dirty="0" err="1"/>
              <a:t>gini</a:t>
            </a:r>
            <a:r>
              <a:rPr lang="en-US" sz="2000" dirty="0"/>
              <a:t>', </a:t>
            </a:r>
            <a:r>
              <a:rPr lang="en-US" sz="2000" dirty="0" err="1"/>
              <a:t>max_depth</a:t>
            </a:r>
            <a:r>
              <a:rPr lang="en-US" sz="2000" dirty="0"/>
              <a:t>=6</a:t>
            </a:r>
          </a:p>
          <a:p>
            <a:pPr lvl="1"/>
            <a:r>
              <a:rPr lang="en-US" sz="2000" dirty="0"/>
              <a:t>Accuracy Achieved: ~93.33% on test data</a:t>
            </a:r>
          </a:p>
          <a:p>
            <a:pPr lvl="1"/>
            <a:r>
              <a:rPr lang="en-US" sz="2000" dirty="0"/>
              <a:t>Showed robust generalization and interpretability.</a:t>
            </a:r>
          </a:p>
          <a:p>
            <a:endParaRPr lang="en-US" sz="2000" dirty="0"/>
          </a:p>
          <a:p>
            <a:r>
              <a:rPr lang="en-US" sz="2200" dirty="0"/>
              <a:t>GitHub Notebook Reference:</a:t>
            </a:r>
          </a:p>
          <a:p>
            <a:pPr marL="0" indent="0">
              <a:buNone/>
            </a:pPr>
            <a:r>
              <a:rPr lang="en-US" sz="1800" dirty="0">
                <a:hlinkClick r:id="rId2"/>
              </a:rPr>
              <a:t>https://github.com/AKHIL572/Data-Science-project/blob/main/Model%20Creation%20%26%20Analysis.ipynb</a:t>
            </a:r>
            <a:endParaRPr lang="en-US" sz="1800" dirty="0"/>
          </a:p>
          <a:p>
            <a:pPr marL="0" indent="0">
              <a:buNone/>
            </a:pPr>
            <a:endParaRPr lang="en-US" sz="2200" dirty="0"/>
          </a:p>
        </p:txBody>
      </p:sp>
    </p:spTree>
    <p:extLst>
      <p:ext uri="{BB962C8B-B14F-4D97-AF65-F5344CB8AC3E}">
        <p14:creationId xmlns:p14="http://schemas.microsoft.com/office/powerpoint/2010/main" val="8743068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2" name="TextBox 1">
            <a:extLst>
              <a:ext uri="{FF2B5EF4-FFF2-40B4-BE49-F238E27FC236}">
                <a16:creationId xmlns:a16="http://schemas.microsoft.com/office/drawing/2014/main" id="{44C84296-F74C-A365-43D7-578765F9D651}"/>
              </a:ext>
            </a:extLst>
          </p:cNvPr>
          <p:cNvSpPr txBox="1"/>
          <p:nvPr/>
        </p:nvSpPr>
        <p:spPr>
          <a:xfrm>
            <a:off x="770011" y="1572126"/>
            <a:ext cx="10331126" cy="4139595"/>
          </a:xfrm>
          <a:prstGeom prst="rect">
            <a:avLst/>
          </a:prstGeom>
          <a:noFill/>
        </p:spPr>
        <p:txBody>
          <a:bodyPr wrap="square" rtlCol="0">
            <a:spAutoFit/>
          </a:bodyPr>
          <a:lstStyle/>
          <a:p>
            <a:r>
              <a:rPr lang="en-US" sz="2400" dirty="0"/>
              <a:t>Exploratory Data Analysis (EDA) Results</a:t>
            </a:r>
          </a:p>
          <a:p>
            <a:pPr marL="285750" indent="-285750">
              <a:spcBef>
                <a:spcPts val="1200"/>
              </a:spcBef>
              <a:buFont typeface="Arial" panose="020B0604020202020204" pitchFamily="34" charset="0"/>
              <a:buChar char="•"/>
            </a:pPr>
            <a:r>
              <a:rPr lang="en-US" sz="2200" dirty="0"/>
              <a:t>Correlation Insights:</a:t>
            </a:r>
          </a:p>
          <a:p>
            <a:pPr marL="742950" lvl="1" indent="-285750">
              <a:spcBef>
                <a:spcPts val="600"/>
              </a:spcBef>
              <a:buFont typeface="Arial" panose="020B0604020202020204" pitchFamily="34" charset="0"/>
              <a:buChar char="•"/>
            </a:pPr>
            <a:r>
              <a:rPr lang="en-US" sz="2000" dirty="0"/>
              <a:t>Positive correlation observed between Payload Mass and Landing Success.</a:t>
            </a:r>
          </a:p>
          <a:p>
            <a:pPr marL="742950" lvl="1" indent="-285750">
              <a:buFont typeface="Arial" panose="020B0604020202020204" pitchFamily="34" charset="0"/>
              <a:buChar char="•"/>
            </a:pPr>
            <a:r>
              <a:rPr lang="en-US" sz="2000" dirty="0"/>
              <a:t>Launch sites KSC LC-39A and CCAFS SLC-40 showed higher success probabilities.</a:t>
            </a:r>
          </a:p>
          <a:p>
            <a:pPr marL="742950" lvl="1" indent="-285750">
              <a:buFont typeface="Arial" panose="020B0604020202020204" pitchFamily="34" charset="0"/>
              <a:buChar char="•"/>
            </a:pPr>
            <a:r>
              <a:rPr lang="en-US" sz="2000" dirty="0"/>
              <a:t>Certain Orbits (e.g., GTO, ISS) influenced success rates differently.</a:t>
            </a:r>
          </a:p>
          <a:p>
            <a:endParaRPr lang="en-US" sz="2000" dirty="0"/>
          </a:p>
          <a:p>
            <a:pPr marL="285750" indent="-285750">
              <a:buFont typeface="Arial" panose="020B0604020202020204" pitchFamily="34" charset="0"/>
              <a:buChar char="•"/>
            </a:pPr>
            <a:r>
              <a:rPr lang="en-US" sz="2200" dirty="0"/>
              <a:t>Outcome Distribution:</a:t>
            </a:r>
          </a:p>
          <a:p>
            <a:pPr marL="742950" lvl="1" indent="-285750">
              <a:buFont typeface="Arial" panose="020B0604020202020204" pitchFamily="34" charset="0"/>
              <a:buChar char="•"/>
            </a:pPr>
            <a:r>
              <a:rPr lang="en-US" sz="2000" dirty="0"/>
              <a:t>60–70% of Falcon 9 launches resulted in successful landings.</a:t>
            </a:r>
          </a:p>
          <a:p>
            <a:endParaRPr lang="en-US" sz="2000" dirty="0"/>
          </a:p>
          <a:p>
            <a:pPr marL="285750" indent="-285750">
              <a:buFont typeface="Arial" panose="020B0604020202020204" pitchFamily="34" charset="0"/>
              <a:buChar char="•"/>
            </a:pPr>
            <a:r>
              <a:rPr lang="en-US" sz="2200" dirty="0"/>
              <a:t>Visualization Summary:</a:t>
            </a:r>
          </a:p>
          <a:p>
            <a:pPr marL="742950" lvl="1" indent="-285750">
              <a:buFont typeface="Arial" panose="020B0604020202020204" pitchFamily="34" charset="0"/>
              <a:buChar char="•"/>
            </a:pPr>
            <a:r>
              <a:rPr lang="en-US" sz="2000" dirty="0"/>
              <a:t>Used scatter plots, histograms, and heatmaps to identify patterns.</a:t>
            </a:r>
          </a:p>
          <a:p>
            <a:pPr marL="742950" lvl="1" indent="-285750">
              <a:buFont typeface="Arial" panose="020B0604020202020204" pitchFamily="34" charset="0"/>
              <a:buChar char="•"/>
            </a:pPr>
            <a:r>
              <a:rPr lang="en-US" sz="2000" dirty="0"/>
              <a:t>Helped define features for classification (e.g., Orbit Type, Launch Site).</a:t>
            </a:r>
          </a:p>
        </p:txBody>
      </p:sp>
    </p:spTree>
    <p:extLst>
      <p:ext uri="{BB962C8B-B14F-4D97-AF65-F5344CB8AC3E}">
        <p14:creationId xmlns:p14="http://schemas.microsoft.com/office/powerpoint/2010/main" val="3210089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54480"/>
            <a:ext cx="10326708" cy="4471093"/>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r>
              <a:rPr lang="en-US" sz="2400" dirty="0">
                <a:solidFill>
                  <a:schemeClr val="tx1"/>
                </a:solidFill>
              </a:rPr>
              <a:t>This project focuses on predicting the success of SpaceX Falcon 9 first-stage landings using data science techniques. The primary objective is to identify the key factors influencing launch outcomes and build a reliable predictive model.</a:t>
            </a:r>
            <a:br>
              <a:rPr lang="en-US" sz="2400" dirty="0">
                <a:solidFill>
                  <a:schemeClr val="tx1"/>
                </a:solidFill>
              </a:rPr>
            </a:br>
            <a:r>
              <a:rPr lang="en-US" sz="2400" dirty="0">
                <a:solidFill>
                  <a:schemeClr val="tx1"/>
                </a:solidFill>
              </a:rPr>
              <a:t>A successful prediction model provides insights that can help reduce launch costs and improve operational efficiency for future missions.</a:t>
            </a:r>
          </a:p>
          <a:p>
            <a:pPr algn="just"/>
            <a:r>
              <a:rPr lang="en-US" sz="2400" dirty="0">
                <a:solidFill>
                  <a:schemeClr val="tx1"/>
                </a:solidFill>
              </a:rPr>
              <a:t>The data was collected from the SpaceX API and Wikipedia, followed by cleaning, wrangling, and feature engineering. Extensive Exploratory Data Analysis (EDA) was performed using SQL, Matplotlib, Seaborn, and interactive visualizations with Folium and </a:t>
            </a:r>
            <a:r>
              <a:rPr lang="en-US" sz="2400" dirty="0" err="1">
                <a:solidFill>
                  <a:schemeClr val="tx1"/>
                </a:solidFill>
              </a:rPr>
              <a:t>Plotly</a:t>
            </a:r>
            <a:r>
              <a:rPr lang="en-US" sz="2400" dirty="0">
                <a:solidFill>
                  <a:schemeClr val="tx1"/>
                </a:solidFill>
              </a:rPr>
              <a:t> Dash to uncover hidden patterns.</a:t>
            </a:r>
          </a:p>
          <a:p>
            <a:pPr algn="just"/>
            <a:r>
              <a:rPr lang="en-US" sz="2400" dirty="0">
                <a:solidFill>
                  <a:schemeClr val="tx1"/>
                </a:solidFill>
              </a:rPr>
              <a:t>Several machine learning models, including Logistic Regression, Support Vector Machine (SVM), K-Nearest Neighbors (KNN), and Decision Tree classifiers, were developed and compared. The Decision Tree model achieved the highest accuracy, effectively predicting launch success with strong interpretability.</a:t>
            </a:r>
          </a:p>
          <a:p>
            <a:pPr algn="just"/>
            <a:r>
              <a:rPr lang="en-US" sz="2400" dirty="0">
                <a:solidFill>
                  <a:schemeClr val="tx1"/>
                </a:solidFill>
              </a:rPr>
              <a:t>The entire workflow demonstrates how data science integrates multiple analytical steps — from data acquisition to visualization and modeling — to derive actionable insights for real-world aerospace applications.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B282191-D0F4-ACAC-6552-18DD99CBBEC1}"/>
              </a:ext>
            </a:extLst>
          </p:cNvPr>
          <p:cNvPicPr>
            <a:picLocks noChangeAspect="1"/>
          </p:cNvPicPr>
          <p:nvPr/>
        </p:nvPicPr>
        <p:blipFill>
          <a:blip r:embed="rId2"/>
          <a:stretch>
            <a:fillRect/>
          </a:stretch>
        </p:blipFill>
        <p:spPr>
          <a:xfrm>
            <a:off x="1923467" y="856891"/>
            <a:ext cx="8345065" cy="5144218"/>
          </a:xfrm>
          <a:prstGeom prst="rect">
            <a:avLst/>
          </a:prstGeom>
        </p:spPr>
      </p:pic>
    </p:spTree>
    <p:extLst>
      <p:ext uri="{BB962C8B-B14F-4D97-AF65-F5344CB8AC3E}">
        <p14:creationId xmlns:p14="http://schemas.microsoft.com/office/powerpoint/2010/main" val="39631187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088398-C6E3-673E-13EA-30202B1A75A1}"/>
              </a:ext>
            </a:extLst>
          </p:cNvPr>
          <p:cNvSpPr>
            <a:spLocks noGrp="1"/>
          </p:cNvSpPr>
          <p:nvPr>
            <p:ph idx="1"/>
          </p:nvPr>
        </p:nvSpPr>
        <p:spPr>
          <a:xfrm>
            <a:off x="838200" y="409575"/>
            <a:ext cx="10515600" cy="6038850"/>
          </a:xfrm>
        </p:spPr>
        <p:txBody>
          <a:bodyPr/>
          <a:lstStyle/>
          <a:p>
            <a:pPr marL="0" indent="0">
              <a:buNone/>
            </a:pPr>
            <a:r>
              <a:rPr lang="en-US" sz="2400" b="1" dirty="0"/>
              <a:t>Interactive Analytics – Folium &amp; </a:t>
            </a:r>
            <a:r>
              <a:rPr lang="en-US" sz="2400" b="1" dirty="0" err="1"/>
              <a:t>Plotly</a:t>
            </a:r>
            <a:r>
              <a:rPr lang="en-US" sz="2400" b="1" dirty="0"/>
              <a:t> Dash</a:t>
            </a:r>
          </a:p>
          <a:p>
            <a:pPr>
              <a:spcBef>
                <a:spcPts val="1800"/>
              </a:spcBef>
            </a:pPr>
            <a:r>
              <a:rPr lang="en-US" sz="2200" dirty="0"/>
              <a:t>Folium Map Objects Added:</a:t>
            </a:r>
          </a:p>
          <a:p>
            <a:pPr lvl="1"/>
            <a:r>
              <a:rPr lang="en-US" sz="2000" dirty="0"/>
              <a:t>Markers – Represented individual launch sites with tooltips.</a:t>
            </a:r>
          </a:p>
          <a:p>
            <a:pPr lvl="1"/>
            <a:r>
              <a:rPr lang="en-US" sz="2000" dirty="0"/>
              <a:t>Circles – Indicated landing success rates visually (size proportional to success frequency).</a:t>
            </a:r>
          </a:p>
          <a:p>
            <a:pPr lvl="1"/>
            <a:r>
              <a:rPr lang="en-US" sz="2000" dirty="0"/>
              <a:t>Lines – Connected launch locations to orbits to illustrate mission paths.</a:t>
            </a:r>
          </a:p>
          <a:p>
            <a:pPr>
              <a:spcBef>
                <a:spcPts val="1800"/>
              </a:spcBef>
            </a:pPr>
            <a:r>
              <a:rPr lang="en-US" sz="2200" dirty="0" err="1"/>
              <a:t>Plotly</a:t>
            </a:r>
            <a:r>
              <a:rPr lang="en-US" sz="2200" dirty="0"/>
              <a:t> Dash Dashboard Features:</a:t>
            </a:r>
          </a:p>
          <a:p>
            <a:pPr lvl="1"/>
            <a:r>
              <a:rPr lang="en-US" sz="2000" dirty="0"/>
              <a:t>Dropdowns &amp; Sliders: Filter by launch site and payload range.</a:t>
            </a:r>
          </a:p>
          <a:p>
            <a:pPr lvl="1"/>
            <a:r>
              <a:rPr lang="en-US" sz="2000" dirty="0"/>
              <a:t>Interactive Charts</a:t>
            </a:r>
            <a:r>
              <a:rPr lang="en-US" dirty="0"/>
              <a:t>:</a:t>
            </a:r>
          </a:p>
          <a:p>
            <a:pPr lvl="2"/>
            <a:r>
              <a:rPr lang="en-US" dirty="0"/>
              <a:t>Pie chart showing success vs failure per site.</a:t>
            </a:r>
          </a:p>
          <a:p>
            <a:pPr lvl="2"/>
            <a:r>
              <a:rPr lang="en-US" dirty="0"/>
              <a:t>Scatter plot illustrating payload impact on outcome.</a:t>
            </a:r>
          </a:p>
          <a:p>
            <a:pPr lvl="1"/>
            <a:r>
              <a:rPr lang="en-US" sz="2000" dirty="0"/>
              <a:t>Enabled real-time interactivity and data-driven storytelling.</a:t>
            </a:r>
          </a:p>
          <a:p>
            <a:pPr lvl="1"/>
            <a:endParaRPr lang="en-US" sz="2000" dirty="0"/>
          </a:p>
          <a:p>
            <a:pPr marL="0" indent="0">
              <a:buNone/>
            </a:pPr>
            <a:r>
              <a:rPr lang="en-US" sz="2200" dirty="0"/>
              <a:t>GitHub Reference:</a:t>
            </a:r>
          </a:p>
          <a:p>
            <a:pPr marL="0" indent="0">
              <a:buNone/>
            </a:pPr>
            <a:r>
              <a:rPr lang="en-US" sz="2200" dirty="0">
                <a:hlinkClick r:id="rId2"/>
              </a:rPr>
              <a:t>https://github.com/AKHIL572/Data-Science-project/blob/main/Folium%20Map.ipynb</a:t>
            </a:r>
            <a:endParaRPr lang="en-US" sz="2200" dirty="0"/>
          </a:p>
          <a:p>
            <a:pPr marL="0" indent="0">
              <a:buNone/>
            </a:pPr>
            <a:r>
              <a:rPr lang="en-US" sz="2200" dirty="0">
                <a:hlinkClick r:id="rId3"/>
              </a:rPr>
              <a:t>https://github.com/AKHIL572/Data-Science-project/blob/main/Dash%20App.py</a:t>
            </a:r>
            <a:endParaRPr lang="en-US" sz="2200" dirty="0"/>
          </a:p>
          <a:p>
            <a:pPr marL="0" indent="0">
              <a:buNone/>
            </a:pPr>
            <a:endParaRPr lang="en-US" sz="2200" dirty="0"/>
          </a:p>
          <a:p>
            <a:pPr marL="0" indent="0">
              <a:buNone/>
            </a:pPr>
            <a:endParaRPr lang="en-US" sz="2200" dirty="0"/>
          </a:p>
        </p:txBody>
      </p:sp>
    </p:spTree>
    <p:extLst>
      <p:ext uri="{BB962C8B-B14F-4D97-AF65-F5344CB8AC3E}">
        <p14:creationId xmlns:p14="http://schemas.microsoft.com/office/powerpoint/2010/main" val="32288109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458A96-F106-2926-5A8E-4FDBD397061E}"/>
              </a:ext>
            </a:extLst>
          </p:cNvPr>
          <p:cNvPicPr>
            <a:picLocks noChangeAspect="1"/>
          </p:cNvPicPr>
          <p:nvPr/>
        </p:nvPicPr>
        <p:blipFill>
          <a:blip r:embed="rId2"/>
          <a:stretch>
            <a:fillRect/>
          </a:stretch>
        </p:blipFill>
        <p:spPr>
          <a:xfrm>
            <a:off x="2097706" y="668884"/>
            <a:ext cx="7996588" cy="5022524"/>
          </a:xfrm>
          <a:prstGeom prst="rect">
            <a:avLst/>
          </a:prstGeom>
        </p:spPr>
      </p:pic>
    </p:spTree>
    <p:extLst>
      <p:ext uri="{BB962C8B-B14F-4D97-AF65-F5344CB8AC3E}">
        <p14:creationId xmlns:p14="http://schemas.microsoft.com/office/powerpoint/2010/main" val="12764425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157611-A0E4-ECFE-0898-131C4ECDC94D}"/>
              </a:ext>
            </a:extLst>
          </p:cNvPr>
          <p:cNvSpPr>
            <a:spLocks noGrp="1"/>
          </p:cNvSpPr>
          <p:nvPr>
            <p:ph idx="1"/>
          </p:nvPr>
        </p:nvSpPr>
        <p:spPr>
          <a:xfrm>
            <a:off x="838200" y="1226419"/>
            <a:ext cx="10515600" cy="4751471"/>
          </a:xfrm>
        </p:spPr>
        <p:txBody>
          <a:bodyPr/>
          <a:lstStyle/>
          <a:p>
            <a:pPr marL="0" indent="0">
              <a:buNone/>
            </a:pPr>
            <a:r>
              <a:rPr lang="en-US" sz="2400" b="1" dirty="0"/>
              <a:t>Predictive Analysis Results</a:t>
            </a:r>
          </a:p>
          <a:p>
            <a:r>
              <a:rPr lang="en-US" sz="2200" dirty="0"/>
              <a:t>Best Model Identified: Logistic Regression </a:t>
            </a:r>
          </a:p>
          <a:p>
            <a:r>
              <a:rPr lang="en-US" sz="2200" dirty="0"/>
              <a:t>Performance Metrics</a:t>
            </a:r>
            <a:r>
              <a:rPr lang="en-US" sz="2000" dirty="0"/>
              <a:t>:</a:t>
            </a:r>
          </a:p>
          <a:p>
            <a:pPr lvl="1"/>
            <a:r>
              <a:rPr lang="en-US" sz="2000" dirty="0"/>
              <a:t>Accuracy: 83.33% (on test data)</a:t>
            </a:r>
          </a:p>
          <a:p>
            <a:pPr lvl="1"/>
            <a:r>
              <a:rPr lang="en-US" sz="2000" dirty="0"/>
              <a:t>Precision: High for successful landing class</a:t>
            </a:r>
          </a:p>
          <a:p>
            <a:pPr lvl="1"/>
            <a:r>
              <a:rPr lang="en-US" sz="2000" dirty="0"/>
              <a:t>Recall: Effective in identifying both outcomes</a:t>
            </a:r>
          </a:p>
          <a:p>
            <a:r>
              <a:rPr lang="en-US" sz="2200" dirty="0"/>
              <a:t>Model Insight:</a:t>
            </a:r>
          </a:p>
          <a:p>
            <a:pPr lvl="1"/>
            <a:r>
              <a:rPr lang="en-US" sz="2000" dirty="0"/>
              <a:t>offered better interpretability compared to SVM and KNN.</a:t>
            </a:r>
          </a:p>
          <a:p>
            <a:pPr lvl="1"/>
            <a:r>
              <a:rPr lang="en-US" sz="2000" dirty="0"/>
              <a:t>Hyperparameter tuning enhanced model stability and prediction accuracy.</a:t>
            </a:r>
          </a:p>
          <a:p>
            <a:pPr lvl="1"/>
            <a:endParaRPr lang="en-US" sz="2000" dirty="0"/>
          </a:p>
          <a:p>
            <a:pPr marL="0" indent="0">
              <a:buNone/>
            </a:pPr>
            <a:r>
              <a:rPr lang="en-US" sz="2200" dirty="0"/>
              <a:t>GitHub Reference:</a:t>
            </a:r>
          </a:p>
          <a:p>
            <a:pPr marL="0" indent="0">
              <a:buNone/>
            </a:pPr>
            <a:r>
              <a:rPr lang="en-US" sz="1800" dirty="0">
                <a:hlinkClick r:id="rId2"/>
              </a:rPr>
              <a:t>https://github.com/AKHIL572/Data-Science-project/blob/main/Model%20Creation%20%26%20Analysis.ipynb</a:t>
            </a:r>
            <a:endParaRPr lang="en-US" sz="1800" dirty="0"/>
          </a:p>
          <a:p>
            <a:pPr marL="0" indent="0">
              <a:buNone/>
            </a:pPr>
            <a:endParaRPr lang="en-US" sz="2200" dirty="0"/>
          </a:p>
          <a:p>
            <a:pPr marL="0" indent="0">
              <a:buNone/>
            </a:pPr>
            <a:endParaRPr lang="en-US" sz="2200" dirty="0"/>
          </a:p>
        </p:txBody>
      </p:sp>
    </p:spTree>
    <p:extLst>
      <p:ext uri="{BB962C8B-B14F-4D97-AF65-F5344CB8AC3E}">
        <p14:creationId xmlns:p14="http://schemas.microsoft.com/office/powerpoint/2010/main" val="8421935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92777EC-6F2B-0856-CE35-E9CB8B308B9F}"/>
              </a:ext>
            </a:extLst>
          </p:cNvPr>
          <p:cNvPicPr>
            <a:picLocks noChangeAspect="1"/>
          </p:cNvPicPr>
          <p:nvPr/>
        </p:nvPicPr>
        <p:blipFill>
          <a:blip r:embed="rId2"/>
          <a:stretch>
            <a:fillRect/>
          </a:stretch>
        </p:blipFill>
        <p:spPr>
          <a:xfrm>
            <a:off x="1766283" y="618733"/>
            <a:ext cx="8659433" cy="5620534"/>
          </a:xfrm>
          <a:prstGeom prst="rect">
            <a:avLst/>
          </a:prstGeom>
        </p:spPr>
      </p:pic>
    </p:spTree>
    <p:extLst>
      <p:ext uri="{BB962C8B-B14F-4D97-AF65-F5344CB8AC3E}">
        <p14:creationId xmlns:p14="http://schemas.microsoft.com/office/powerpoint/2010/main" val="36747797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E8D562A6-6784-415D-7005-25AB1137AF0D}"/>
              </a:ext>
            </a:extLst>
          </p:cNvPr>
          <p:cNvPicPr>
            <a:picLocks noChangeAspect="1"/>
          </p:cNvPicPr>
          <p:nvPr/>
        </p:nvPicPr>
        <p:blipFill>
          <a:blip r:embed="rId3"/>
          <a:stretch>
            <a:fillRect/>
          </a:stretch>
        </p:blipFill>
        <p:spPr>
          <a:xfrm>
            <a:off x="182880" y="1782507"/>
            <a:ext cx="11750040" cy="2332866"/>
          </a:xfrm>
          <a:prstGeom prst="rect">
            <a:avLst/>
          </a:prstGeom>
        </p:spPr>
      </p:pic>
      <p:sp>
        <p:nvSpPr>
          <p:cNvPr id="7" name="TextBox 6">
            <a:extLst>
              <a:ext uri="{FF2B5EF4-FFF2-40B4-BE49-F238E27FC236}">
                <a16:creationId xmlns:a16="http://schemas.microsoft.com/office/drawing/2014/main" id="{89DF6FF3-AB08-D488-9D6A-D512F3D6183B}"/>
              </a:ext>
            </a:extLst>
          </p:cNvPr>
          <p:cNvSpPr txBox="1"/>
          <p:nvPr/>
        </p:nvSpPr>
        <p:spPr>
          <a:xfrm>
            <a:off x="1005840" y="4526280"/>
            <a:ext cx="10452132" cy="1323439"/>
          </a:xfrm>
          <a:prstGeom prst="rect">
            <a:avLst/>
          </a:prstGeom>
          <a:noFill/>
        </p:spPr>
        <p:txBody>
          <a:bodyPr wrap="square" rtlCol="0">
            <a:spAutoFit/>
          </a:bodyPr>
          <a:lstStyle/>
          <a:p>
            <a:r>
              <a:rPr lang="en-US" sz="2000" dirty="0"/>
              <a:t>Each dot represents a flight — the </a:t>
            </a:r>
            <a:r>
              <a:rPr lang="en-US" sz="2000" b="1" dirty="0"/>
              <a:t>x-axis</a:t>
            </a:r>
            <a:r>
              <a:rPr lang="en-US" sz="2000" dirty="0"/>
              <a:t> is the flight number, and the </a:t>
            </a:r>
            <a:r>
              <a:rPr lang="en-US" sz="2000" b="1" dirty="0"/>
              <a:t>y-axis</a:t>
            </a:r>
            <a:r>
              <a:rPr lang="en-US" sz="2000" dirty="0"/>
              <a:t> is the launch site.</a:t>
            </a:r>
            <a:br>
              <a:rPr lang="en-US" sz="2000" dirty="0"/>
            </a:br>
            <a:r>
              <a:rPr lang="en-US" sz="2000" dirty="0"/>
              <a:t>The </a:t>
            </a:r>
            <a:r>
              <a:rPr lang="en-US" sz="2000" b="1" dirty="0"/>
              <a:t>color</a:t>
            </a:r>
            <a:r>
              <a:rPr lang="en-US" sz="2000" dirty="0"/>
              <a:t> shows whether the mission was a </a:t>
            </a:r>
            <a:r>
              <a:rPr lang="en-US" sz="2000" b="1" dirty="0"/>
              <a:t>success (1)</a:t>
            </a:r>
            <a:r>
              <a:rPr lang="en-US" sz="2000" dirty="0"/>
              <a:t> or </a:t>
            </a:r>
            <a:r>
              <a:rPr lang="en-US" sz="2000" b="1" dirty="0"/>
              <a:t>failure (0)</a:t>
            </a:r>
            <a:r>
              <a:rPr lang="en-US" sz="2000" dirty="0"/>
              <a:t>.</a:t>
            </a:r>
            <a:br>
              <a:rPr lang="en-US" sz="2000" dirty="0"/>
            </a:br>
            <a:r>
              <a:rPr lang="en-US" sz="2000" dirty="0"/>
              <a:t>Overall, you can see that as flight numbers increase, </a:t>
            </a:r>
            <a:r>
              <a:rPr lang="en-US" sz="2000" b="1" dirty="0"/>
              <a:t>successful launches become more frequent</a:t>
            </a:r>
            <a:r>
              <a:rPr lang="en-US" sz="2000" dirty="0"/>
              <a:t>, showing improvement over time across all sites.</a:t>
            </a:r>
          </a:p>
        </p:txBody>
      </p:sp>
    </p:spTree>
    <p:extLst>
      <p:ext uri="{BB962C8B-B14F-4D97-AF65-F5344CB8AC3E}">
        <p14:creationId xmlns:p14="http://schemas.microsoft.com/office/powerpoint/2010/main" val="38656059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83A9738A-89FB-F0C0-15CE-7D5BCA8A6A58}"/>
              </a:ext>
            </a:extLst>
          </p:cNvPr>
          <p:cNvPicPr>
            <a:picLocks noChangeAspect="1"/>
          </p:cNvPicPr>
          <p:nvPr/>
        </p:nvPicPr>
        <p:blipFill>
          <a:blip r:embed="rId3"/>
          <a:stretch>
            <a:fillRect/>
          </a:stretch>
        </p:blipFill>
        <p:spPr>
          <a:xfrm>
            <a:off x="770011" y="1529417"/>
            <a:ext cx="6084231" cy="4496156"/>
          </a:xfrm>
          <a:prstGeom prst="rect">
            <a:avLst/>
          </a:prstGeom>
        </p:spPr>
      </p:pic>
      <p:sp>
        <p:nvSpPr>
          <p:cNvPr id="7" name="TextBox 6">
            <a:extLst>
              <a:ext uri="{FF2B5EF4-FFF2-40B4-BE49-F238E27FC236}">
                <a16:creationId xmlns:a16="http://schemas.microsoft.com/office/drawing/2014/main" id="{0D634F8E-61C6-D899-3B8D-39F012194206}"/>
              </a:ext>
            </a:extLst>
          </p:cNvPr>
          <p:cNvSpPr txBox="1"/>
          <p:nvPr/>
        </p:nvSpPr>
        <p:spPr>
          <a:xfrm>
            <a:off x="7280910" y="2346334"/>
            <a:ext cx="4004701" cy="2862322"/>
          </a:xfrm>
          <a:prstGeom prst="rect">
            <a:avLst/>
          </a:prstGeom>
          <a:noFill/>
        </p:spPr>
        <p:txBody>
          <a:bodyPr wrap="square" rtlCol="0">
            <a:spAutoFit/>
          </a:bodyPr>
          <a:lstStyle/>
          <a:p>
            <a:r>
              <a:rPr lang="en-US" sz="2000" dirty="0"/>
              <a:t>Each dot represents one launch — the </a:t>
            </a:r>
            <a:r>
              <a:rPr lang="en-US" sz="2000" b="1" dirty="0"/>
              <a:t>x-axis</a:t>
            </a:r>
            <a:r>
              <a:rPr lang="en-US" sz="2000" dirty="0"/>
              <a:t> is the payload mass, and the </a:t>
            </a:r>
            <a:r>
              <a:rPr lang="en-US" sz="2000" b="1" dirty="0"/>
              <a:t>y-axis</a:t>
            </a:r>
            <a:r>
              <a:rPr lang="en-US" sz="2000" dirty="0"/>
              <a:t> is the launch site.</a:t>
            </a:r>
            <a:br>
              <a:rPr lang="en-US" sz="2000" dirty="0"/>
            </a:br>
            <a:r>
              <a:rPr lang="en-US" sz="2000" dirty="0"/>
              <a:t>It shows that </a:t>
            </a:r>
            <a:r>
              <a:rPr lang="en-US" sz="2000" b="1" dirty="0"/>
              <a:t>CCAFS SLC 40</a:t>
            </a:r>
            <a:r>
              <a:rPr lang="en-US" sz="2000" dirty="0"/>
              <a:t> handled the most launches, mostly with </a:t>
            </a:r>
            <a:r>
              <a:rPr lang="en-US" sz="2000" b="1" dirty="0"/>
              <a:t>lighter payloads</a:t>
            </a:r>
            <a:r>
              <a:rPr lang="en-US" sz="2000" dirty="0"/>
              <a:t>, while </a:t>
            </a:r>
            <a:r>
              <a:rPr lang="en-US" sz="2000" b="1" dirty="0"/>
              <a:t>KSC LC 39A</a:t>
            </a:r>
            <a:r>
              <a:rPr lang="en-US" sz="2000" dirty="0"/>
              <a:t> managed </a:t>
            </a:r>
            <a:r>
              <a:rPr lang="en-US" sz="2000" b="1" dirty="0"/>
              <a:t>heavier payloads</a:t>
            </a:r>
            <a:r>
              <a:rPr lang="en-US" sz="2000" dirty="0"/>
              <a:t>, and </a:t>
            </a:r>
            <a:r>
              <a:rPr lang="en-US" sz="2000" b="1" dirty="0"/>
              <a:t>VAFB SLC 4E</a:t>
            </a:r>
            <a:r>
              <a:rPr lang="en-US" sz="2000" dirty="0"/>
              <a:t> had fewer launches overall.</a:t>
            </a:r>
          </a:p>
        </p:txBody>
      </p:sp>
    </p:spTree>
    <p:extLst>
      <p:ext uri="{BB962C8B-B14F-4D97-AF65-F5344CB8AC3E}">
        <p14:creationId xmlns:p14="http://schemas.microsoft.com/office/powerpoint/2010/main" val="38697892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6" name="TextBox 5">
            <a:extLst>
              <a:ext uri="{FF2B5EF4-FFF2-40B4-BE49-F238E27FC236}">
                <a16:creationId xmlns:a16="http://schemas.microsoft.com/office/drawing/2014/main" id="{3725B780-C5B1-FFDC-C4BC-8C64A2D2EE62}"/>
              </a:ext>
            </a:extLst>
          </p:cNvPr>
          <p:cNvSpPr txBox="1"/>
          <p:nvPr/>
        </p:nvSpPr>
        <p:spPr>
          <a:xfrm>
            <a:off x="7054565" y="2413337"/>
            <a:ext cx="4021105" cy="2031325"/>
          </a:xfrm>
          <a:prstGeom prst="rect">
            <a:avLst/>
          </a:prstGeom>
          <a:noFill/>
        </p:spPr>
        <p:txBody>
          <a:bodyPr wrap="square">
            <a:spAutoFit/>
          </a:bodyPr>
          <a:lstStyle/>
          <a:p>
            <a:r>
              <a:rPr lang="en-US" dirty="0"/>
              <a:t>The </a:t>
            </a:r>
            <a:r>
              <a:rPr lang="en-US" b="1" dirty="0"/>
              <a:t>x-axis</a:t>
            </a:r>
            <a:r>
              <a:rPr lang="en-US" dirty="0"/>
              <a:t> lists different orbit types, and the </a:t>
            </a:r>
            <a:r>
              <a:rPr lang="en-US" b="1" dirty="0"/>
              <a:t>y-axis</a:t>
            </a:r>
            <a:r>
              <a:rPr lang="en-US" dirty="0"/>
              <a:t> shows the </a:t>
            </a:r>
            <a:r>
              <a:rPr lang="en-US" b="1" dirty="0"/>
              <a:t>success rate</a:t>
            </a:r>
            <a:r>
              <a:rPr lang="en-US" dirty="0"/>
              <a:t> (from 0 to 1).</a:t>
            </a:r>
            <a:br>
              <a:rPr lang="en-US" dirty="0"/>
            </a:br>
            <a:r>
              <a:rPr lang="en-US" dirty="0"/>
              <a:t>It shows that launches to </a:t>
            </a:r>
            <a:r>
              <a:rPr lang="en-US" b="1" dirty="0"/>
              <a:t>ES-L1, GEO, HEO, and SSO</a:t>
            </a:r>
            <a:r>
              <a:rPr lang="en-US" dirty="0"/>
              <a:t> orbits have a </a:t>
            </a:r>
            <a:r>
              <a:rPr lang="en-US" b="1" dirty="0"/>
              <a:t>100% success rate</a:t>
            </a:r>
            <a:r>
              <a:rPr lang="en-US" dirty="0"/>
              <a:t>, while </a:t>
            </a:r>
            <a:r>
              <a:rPr lang="en-US" b="1" dirty="0"/>
              <a:t>GTO</a:t>
            </a:r>
            <a:r>
              <a:rPr lang="en-US" dirty="0"/>
              <a:t> and </a:t>
            </a:r>
            <a:r>
              <a:rPr lang="en-US" b="1" dirty="0"/>
              <a:t>ISS</a:t>
            </a:r>
            <a:r>
              <a:rPr lang="en-US" dirty="0"/>
              <a:t> orbits have relatively </a:t>
            </a:r>
            <a:r>
              <a:rPr lang="en-US" b="1" dirty="0"/>
              <a:t>lower success rates</a:t>
            </a:r>
            <a:r>
              <a:rPr lang="en-US" dirty="0"/>
              <a:t>.</a:t>
            </a:r>
          </a:p>
        </p:txBody>
      </p:sp>
      <p:pic>
        <p:nvPicPr>
          <p:cNvPr id="8" name="Picture 7">
            <a:extLst>
              <a:ext uri="{FF2B5EF4-FFF2-40B4-BE49-F238E27FC236}">
                <a16:creationId xmlns:a16="http://schemas.microsoft.com/office/drawing/2014/main" id="{EC2FCEA1-411F-DCB2-C96F-77F14F2068D7}"/>
              </a:ext>
            </a:extLst>
          </p:cNvPr>
          <p:cNvPicPr>
            <a:picLocks noChangeAspect="1"/>
          </p:cNvPicPr>
          <p:nvPr/>
        </p:nvPicPr>
        <p:blipFill>
          <a:blip r:embed="rId3"/>
          <a:stretch>
            <a:fillRect/>
          </a:stretch>
        </p:blipFill>
        <p:spPr>
          <a:xfrm>
            <a:off x="906389" y="1634490"/>
            <a:ext cx="5365949" cy="453771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TextBox 5">
            <a:extLst>
              <a:ext uri="{FF2B5EF4-FFF2-40B4-BE49-F238E27FC236}">
                <a16:creationId xmlns:a16="http://schemas.microsoft.com/office/drawing/2014/main" id="{95901B72-4643-0217-0421-3F386293B2B6}"/>
              </a:ext>
            </a:extLst>
          </p:cNvPr>
          <p:cNvSpPr txBox="1"/>
          <p:nvPr/>
        </p:nvSpPr>
        <p:spPr>
          <a:xfrm>
            <a:off x="7532371" y="2198686"/>
            <a:ext cx="3603306" cy="3416320"/>
          </a:xfrm>
          <a:prstGeom prst="rect">
            <a:avLst/>
          </a:prstGeom>
          <a:noFill/>
        </p:spPr>
        <p:txBody>
          <a:bodyPr wrap="square">
            <a:spAutoFit/>
          </a:bodyPr>
          <a:lstStyle/>
          <a:p>
            <a:r>
              <a:rPr lang="en-US" dirty="0"/>
              <a:t>Each dot represents a flight — the </a:t>
            </a:r>
            <a:r>
              <a:rPr lang="en-US" b="1" dirty="0"/>
              <a:t>x-axis</a:t>
            </a:r>
            <a:r>
              <a:rPr lang="en-US" dirty="0"/>
              <a:t> shows the flight number, and the </a:t>
            </a:r>
            <a:r>
              <a:rPr lang="en-US" b="1" dirty="0"/>
              <a:t>y-axis</a:t>
            </a:r>
            <a:r>
              <a:rPr lang="en-US" dirty="0"/>
              <a:t> shows the orbit type.</a:t>
            </a:r>
            <a:br>
              <a:rPr lang="en-US" dirty="0"/>
            </a:br>
            <a:r>
              <a:rPr lang="en-US" dirty="0"/>
              <a:t>The </a:t>
            </a:r>
            <a:r>
              <a:rPr lang="en-US" b="1" dirty="0"/>
              <a:t>color</a:t>
            </a:r>
            <a:r>
              <a:rPr lang="en-US" dirty="0"/>
              <a:t> indicates the outcome: </a:t>
            </a:r>
            <a:r>
              <a:rPr lang="en-US" b="1" dirty="0"/>
              <a:t>orange (1)</a:t>
            </a:r>
            <a:r>
              <a:rPr lang="en-US" dirty="0"/>
              <a:t> for success and </a:t>
            </a:r>
            <a:r>
              <a:rPr lang="en-US" b="1" dirty="0"/>
              <a:t>blue (0)</a:t>
            </a:r>
            <a:r>
              <a:rPr lang="en-US" dirty="0"/>
              <a:t> for failure.</a:t>
            </a:r>
            <a:br>
              <a:rPr lang="en-US" dirty="0"/>
            </a:br>
            <a:r>
              <a:rPr lang="en-US" dirty="0"/>
              <a:t>It shows that launches to </a:t>
            </a:r>
            <a:r>
              <a:rPr lang="en-US" b="1" dirty="0"/>
              <a:t>most orbit types became more successful (more orange dots)</a:t>
            </a:r>
            <a:r>
              <a:rPr lang="en-US" dirty="0"/>
              <a:t> as flight numbers increased, indicating </a:t>
            </a:r>
            <a:r>
              <a:rPr lang="en-US" b="1" dirty="0"/>
              <a:t>improved performance and reliability over time</a:t>
            </a:r>
            <a:r>
              <a:rPr lang="en-US" dirty="0"/>
              <a:t>.</a:t>
            </a:r>
          </a:p>
        </p:txBody>
      </p:sp>
      <p:pic>
        <p:nvPicPr>
          <p:cNvPr id="8" name="Picture 7">
            <a:extLst>
              <a:ext uri="{FF2B5EF4-FFF2-40B4-BE49-F238E27FC236}">
                <a16:creationId xmlns:a16="http://schemas.microsoft.com/office/drawing/2014/main" id="{ADA7E312-8FAD-3737-5A30-362B08452318}"/>
              </a:ext>
            </a:extLst>
          </p:cNvPr>
          <p:cNvPicPr>
            <a:picLocks noChangeAspect="1"/>
          </p:cNvPicPr>
          <p:nvPr/>
        </p:nvPicPr>
        <p:blipFill>
          <a:blip r:embed="rId3"/>
          <a:stretch>
            <a:fillRect/>
          </a:stretch>
        </p:blipFill>
        <p:spPr>
          <a:xfrm>
            <a:off x="1428750" y="1587301"/>
            <a:ext cx="5386878" cy="463909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714501"/>
            <a:ext cx="10399485" cy="38404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r>
              <a:rPr lang="en-US" sz="2200" dirty="0">
                <a:solidFill>
                  <a:schemeClr val="tx1"/>
                </a:solidFill>
              </a:rPr>
              <a:t>SpaceX has revolutionized space travel by successfully reusing rockets, significantly reducing launch costs. A key determinant of this cost efficiency is the ability of the </a:t>
            </a:r>
            <a:r>
              <a:rPr lang="en-US" sz="2200" b="1" dirty="0">
                <a:solidFill>
                  <a:schemeClr val="tx1"/>
                </a:solidFill>
              </a:rPr>
              <a:t>Falcon 9 first stage</a:t>
            </a:r>
            <a:r>
              <a:rPr lang="en-US" sz="2200" dirty="0">
                <a:solidFill>
                  <a:schemeClr val="tx1"/>
                </a:solidFill>
              </a:rPr>
              <a:t> to </a:t>
            </a:r>
            <a:r>
              <a:rPr lang="en-US" sz="2200" b="1" dirty="0">
                <a:solidFill>
                  <a:schemeClr val="tx1"/>
                </a:solidFill>
              </a:rPr>
              <a:t>land successfully</a:t>
            </a:r>
            <a:r>
              <a:rPr lang="en-US" sz="2200" dirty="0">
                <a:solidFill>
                  <a:schemeClr val="tx1"/>
                </a:solidFill>
              </a:rPr>
              <a:t> after launch.</a:t>
            </a:r>
          </a:p>
          <a:p>
            <a:pPr algn="just"/>
            <a:r>
              <a:rPr lang="en-US" sz="2200" dirty="0">
                <a:solidFill>
                  <a:schemeClr val="tx1"/>
                </a:solidFill>
              </a:rPr>
              <a:t>Predicting whether a Falcon 9 rocket will land successfully is essential for </a:t>
            </a:r>
            <a:r>
              <a:rPr lang="en-US" sz="2200" b="1" dirty="0">
                <a:solidFill>
                  <a:schemeClr val="tx1"/>
                </a:solidFill>
              </a:rPr>
              <a:t>mission planning</a:t>
            </a:r>
            <a:r>
              <a:rPr lang="en-US" sz="2200" dirty="0">
                <a:solidFill>
                  <a:schemeClr val="tx1"/>
                </a:solidFill>
              </a:rPr>
              <a:t>, </a:t>
            </a:r>
            <a:r>
              <a:rPr lang="en-US" sz="2200" b="1" dirty="0">
                <a:solidFill>
                  <a:schemeClr val="tx1"/>
                </a:solidFill>
              </a:rPr>
              <a:t>cost optimization</a:t>
            </a:r>
            <a:r>
              <a:rPr lang="en-US" sz="2200" dirty="0">
                <a:solidFill>
                  <a:schemeClr val="tx1"/>
                </a:solidFill>
              </a:rPr>
              <a:t>, and </a:t>
            </a:r>
            <a:r>
              <a:rPr lang="en-US" sz="2200" b="1" dirty="0">
                <a:solidFill>
                  <a:schemeClr val="tx1"/>
                </a:solidFill>
              </a:rPr>
              <a:t>risk management</a:t>
            </a:r>
            <a:r>
              <a:rPr lang="en-US" sz="2200" dirty="0">
                <a:solidFill>
                  <a:schemeClr val="tx1"/>
                </a:solidFill>
              </a:rPr>
              <a:t>. By analyzing past launch data and applying data science methods, we can uncover patterns that influence landing outcomes, such as payload mass, orbit type, launch site, and booster version.</a:t>
            </a:r>
          </a:p>
          <a:p>
            <a:pPr algn="just"/>
            <a:r>
              <a:rPr lang="en-US" sz="2200" dirty="0">
                <a:solidFill>
                  <a:schemeClr val="tx1"/>
                </a:solidFill>
              </a:rPr>
              <a:t>This project applies </a:t>
            </a:r>
            <a:r>
              <a:rPr lang="en-US" sz="2200" b="1" dirty="0">
                <a:solidFill>
                  <a:schemeClr val="tx1"/>
                </a:solidFill>
              </a:rPr>
              <a:t>machine learning</a:t>
            </a:r>
            <a:r>
              <a:rPr lang="en-US" sz="2200" dirty="0">
                <a:solidFill>
                  <a:schemeClr val="tx1"/>
                </a:solidFill>
              </a:rPr>
              <a:t> and </a:t>
            </a:r>
            <a:r>
              <a:rPr lang="en-US" sz="2200" b="1" dirty="0">
                <a:solidFill>
                  <a:schemeClr val="tx1"/>
                </a:solidFill>
              </a:rPr>
              <a:t>exploratory data analysis (EDA)</a:t>
            </a:r>
            <a:r>
              <a:rPr lang="en-US" sz="2200" dirty="0">
                <a:solidFill>
                  <a:schemeClr val="tx1"/>
                </a:solidFill>
              </a:rPr>
              <a:t> to build predictive insights from historical SpaceX data. The ultimate goal is to determine the factors that most strongly affect landing success and create a model that accurately predicts future outcomes.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C2BB860B-9D2E-FEE9-019E-DD4FA32219D9}"/>
              </a:ext>
            </a:extLst>
          </p:cNvPr>
          <p:cNvPicPr>
            <a:picLocks noChangeAspect="1"/>
          </p:cNvPicPr>
          <p:nvPr/>
        </p:nvPicPr>
        <p:blipFill>
          <a:blip r:embed="rId3"/>
          <a:stretch>
            <a:fillRect/>
          </a:stretch>
        </p:blipFill>
        <p:spPr>
          <a:xfrm>
            <a:off x="1122649" y="1433956"/>
            <a:ext cx="5991091" cy="4792436"/>
          </a:xfrm>
          <a:prstGeom prst="rect">
            <a:avLst/>
          </a:prstGeom>
        </p:spPr>
      </p:pic>
      <p:sp>
        <p:nvSpPr>
          <p:cNvPr id="8" name="TextBox 7">
            <a:extLst>
              <a:ext uri="{FF2B5EF4-FFF2-40B4-BE49-F238E27FC236}">
                <a16:creationId xmlns:a16="http://schemas.microsoft.com/office/drawing/2014/main" id="{B0B204CB-B95E-FDF6-3D64-74B0FFFDB8B9}"/>
              </a:ext>
            </a:extLst>
          </p:cNvPr>
          <p:cNvSpPr txBox="1"/>
          <p:nvPr/>
        </p:nvSpPr>
        <p:spPr>
          <a:xfrm>
            <a:off x="7475219" y="2122014"/>
            <a:ext cx="3810392" cy="3416320"/>
          </a:xfrm>
          <a:prstGeom prst="rect">
            <a:avLst/>
          </a:prstGeom>
          <a:noFill/>
        </p:spPr>
        <p:txBody>
          <a:bodyPr wrap="square">
            <a:spAutoFit/>
          </a:bodyPr>
          <a:lstStyle/>
          <a:p>
            <a:r>
              <a:rPr lang="en-US" dirty="0"/>
              <a:t>Each dot represents a launch — the </a:t>
            </a:r>
            <a:r>
              <a:rPr lang="en-US" b="1" dirty="0"/>
              <a:t>x-axis</a:t>
            </a:r>
            <a:r>
              <a:rPr lang="en-US" dirty="0"/>
              <a:t> shows the payload mass, and the </a:t>
            </a:r>
            <a:r>
              <a:rPr lang="en-US" b="1" dirty="0"/>
              <a:t>y-axis</a:t>
            </a:r>
            <a:r>
              <a:rPr lang="en-US" dirty="0"/>
              <a:t> shows the orbit type.</a:t>
            </a:r>
            <a:br>
              <a:rPr lang="en-US" dirty="0"/>
            </a:br>
            <a:r>
              <a:rPr lang="en-US" dirty="0"/>
              <a:t>The </a:t>
            </a:r>
            <a:r>
              <a:rPr lang="en-US" b="1" dirty="0"/>
              <a:t>color</a:t>
            </a:r>
            <a:r>
              <a:rPr lang="en-US" dirty="0"/>
              <a:t> indicates the outcome: </a:t>
            </a:r>
            <a:r>
              <a:rPr lang="en-US" b="1" dirty="0"/>
              <a:t>orange (1)</a:t>
            </a:r>
            <a:r>
              <a:rPr lang="en-US" dirty="0"/>
              <a:t> for success and </a:t>
            </a:r>
            <a:r>
              <a:rPr lang="en-US" b="1" dirty="0"/>
              <a:t>blue (0)</a:t>
            </a:r>
            <a:r>
              <a:rPr lang="en-US" dirty="0"/>
              <a:t> for failure.</a:t>
            </a:r>
            <a:br>
              <a:rPr lang="en-US" dirty="0"/>
            </a:br>
            <a:r>
              <a:rPr lang="en-US" dirty="0"/>
              <a:t>It shows that </a:t>
            </a:r>
            <a:r>
              <a:rPr lang="en-US" b="1" dirty="0"/>
              <a:t>most orbits have successful launches across a wide range of payload masses</a:t>
            </a:r>
            <a:r>
              <a:rPr lang="en-US" dirty="0"/>
              <a:t>, and higher payloads (especially in VLEO and GTO orbits) generally achieved </a:t>
            </a:r>
            <a:r>
              <a:rPr lang="en-US" b="1" dirty="0"/>
              <a:t>successful outcomes</a:t>
            </a:r>
            <a:r>
              <a:rPr lang="en-US" dirty="0"/>
              <a:t>.</a:t>
            </a:r>
          </a:p>
        </p:txBody>
      </p:sp>
    </p:spTree>
    <p:extLst>
      <p:ext uri="{BB962C8B-B14F-4D97-AF65-F5344CB8AC3E}">
        <p14:creationId xmlns:p14="http://schemas.microsoft.com/office/powerpoint/2010/main" val="31453405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88EB7BAD-EC57-A90A-E554-4D9C7F0C3675}"/>
              </a:ext>
            </a:extLst>
          </p:cNvPr>
          <p:cNvPicPr>
            <a:picLocks noChangeAspect="1"/>
          </p:cNvPicPr>
          <p:nvPr/>
        </p:nvPicPr>
        <p:blipFill>
          <a:blip r:embed="rId3"/>
          <a:stretch>
            <a:fillRect/>
          </a:stretch>
        </p:blipFill>
        <p:spPr>
          <a:xfrm>
            <a:off x="541729" y="1529912"/>
            <a:ext cx="6864911" cy="4696480"/>
          </a:xfrm>
          <a:prstGeom prst="rect">
            <a:avLst/>
          </a:prstGeom>
        </p:spPr>
      </p:pic>
      <p:sp>
        <p:nvSpPr>
          <p:cNvPr id="8" name="TextBox 7">
            <a:extLst>
              <a:ext uri="{FF2B5EF4-FFF2-40B4-BE49-F238E27FC236}">
                <a16:creationId xmlns:a16="http://schemas.microsoft.com/office/drawing/2014/main" id="{1B3BC7FD-1D2D-5ABE-4D15-71DC1F10626D}"/>
              </a:ext>
            </a:extLst>
          </p:cNvPr>
          <p:cNvSpPr txBox="1"/>
          <p:nvPr/>
        </p:nvSpPr>
        <p:spPr>
          <a:xfrm>
            <a:off x="7795260" y="2585490"/>
            <a:ext cx="3662712" cy="2585323"/>
          </a:xfrm>
          <a:prstGeom prst="rect">
            <a:avLst/>
          </a:prstGeom>
          <a:noFill/>
        </p:spPr>
        <p:txBody>
          <a:bodyPr wrap="square">
            <a:spAutoFit/>
          </a:bodyPr>
          <a:lstStyle/>
          <a:p>
            <a:r>
              <a:rPr lang="en-US" dirty="0"/>
              <a:t>The </a:t>
            </a:r>
            <a:r>
              <a:rPr lang="en-US" b="1" dirty="0"/>
              <a:t>x-axis</a:t>
            </a:r>
            <a:r>
              <a:rPr lang="en-US" dirty="0"/>
              <a:t> represents the year, and the </a:t>
            </a:r>
            <a:r>
              <a:rPr lang="en-US" b="1" dirty="0"/>
              <a:t>y-axis</a:t>
            </a:r>
            <a:r>
              <a:rPr lang="en-US" dirty="0"/>
              <a:t> shows the average success rate of launches.</a:t>
            </a:r>
            <a:br>
              <a:rPr lang="en-US" dirty="0"/>
            </a:br>
            <a:r>
              <a:rPr lang="en-US" dirty="0"/>
              <a:t>It clearly shows a </a:t>
            </a:r>
            <a:r>
              <a:rPr lang="en-US" b="1" dirty="0"/>
              <a:t>steady improvement</a:t>
            </a:r>
            <a:r>
              <a:rPr lang="en-US" dirty="0"/>
              <a:t> over time — from </a:t>
            </a:r>
            <a:r>
              <a:rPr lang="en-US" b="1" dirty="0"/>
              <a:t>0% success in early years (2010–2013)</a:t>
            </a:r>
            <a:r>
              <a:rPr lang="en-US" dirty="0"/>
              <a:t> to over </a:t>
            </a:r>
            <a:r>
              <a:rPr lang="en-US" b="1" dirty="0"/>
              <a:t>80% by 2020</a:t>
            </a:r>
            <a:r>
              <a:rPr lang="en-US" dirty="0"/>
              <a:t>, highlighting </a:t>
            </a:r>
            <a:r>
              <a:rPr lang="en-US" b="1" dirty="0"/>
              <a:t>SpaceX’s growing reliability and progress in launch technology</a:t>
            </a:r>
            <a:r>
              <a:rPr lang="en-US" dirty="0"/>
              <a:t>.</a:t>
            </a:r>
          </a:p>
        </p:txBody>
      </p:sp>
    </p:spTree>
    <p:extLst>
      <p:ext uri="{BB962C8B-B14F-4D97-AF65-F5344CB8AC3E}">
        <p14:creationId xmlns:p14="http://schemas.microsoft.com/office/powerpoint/2010/main" val="7065944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7">
            <a:extLst>
              <a:ext uri="{FF2B5EF4-FFF2-40B4-BE49-F238E27FC236}">
                <a16:creationId xmlns:a16="http://schemas.microsoft.com/office/drawing/2014/main" id="{08F1F5DD-B64D-3BED-45DA-90523AA66310}"/>
              </a:ext>
            </a:extLst>
          </p:cNvPr>
          <p:cNvPicPr>
            <a:picLocks noChangeAspect="1"/>
          </p:cNvPicPr>
          <p:nvPr/>
        </p:nvPicPr>
        <p:blipFill>
          <a:blip r:embed="rId3"/>
          <a:stretch>
            <a:fillRect/>
          </a:stretch>
        </p:blipFill>
        <p:spPr>
          <a:xfrm>
            <a:off x="6474815" y="1975287"/>
            <a:ext cx="4810796" cy="2838846"/>
          </a:xfrm>
          <a:prstGeom prst="rect">
            <a:avLst/>
          </a:prstGeom>
        </p:spPr>
      </p:pic>
      <p:sp>
        <p:nvSpPr>
          <p:cNvPr id="9" name="TextBox 8">
            <a:extLst>
              <a:ext uri="{FF2B5EF4-FFF2-40B4-BE49-F238E27FC236}">
                <a16:creationId xmlns:a16="http://schemas.microsoft.com/office/drawing/2014/main" id="{3F5AB570-1E32-BF72-3D4D-E8ADC308D010}"/>
              </a:ext>
            </a:extLst>
          </p:cNvPr>
          <p:cNvSpPr txBox="1"/>
          <p:nvPr/>
        </p:nvSpPr>
        <p:spPr>
          <a:xfrm>
            <a:off x="651510" y="1522035"/>
            <a:ext cx="5669280" cy="4401205"/>
          </a:xfrm>
          <a:prstGeom prst="rect">
            <a:avLst/>
          </a:prstGeom>
          <a:noFill/>
        </p:spPr>
        <p:txBody>
          <a:bodyPr wrap="square" rtlCol="0">
            <a:spAutoFit/>
          </a:bodyPr>
          <a:lstStyle/>
          <a:p>
            <a:r>
              <a:rPr lang="en-US" sz="2000" dirty="0"/>
              <a:t>This query retrieves </a:t>
            </a:r>
            <a:r>
              <a:rPr lang="en-US" sz="2000" b="1" dirty="0"/>
              <a:t>distinct</a:t>
            </a:r>
            <a:r>
              <a:rPr lang="en-US" sz="2000" dirty="0"/>
              <a:t> (unique) launch site names from the SpaceX dataset.</a:t>
            </a:r>
          </a:p>
          <a:p>
            <a:r>
              <a:rPr lang="en-US" sz="2000" dirty="0"/>
              <a:t>The </a:t>
            </a:r>
            <a:r>
              <a:rPr lang="en-US" sz="2000" b="1" dirty="0"/>
              <a:t>DISTINCT</a:t>
            </a:r>
            <a:r>
              <a:rPr lang="en-US" sz="2000" dirty="0"/>
              <a:t> keyword ensures that duplicate entries are eliminated.</a:t>
            </a:r>
          </a:p>
          <a:p>
            <a:r>
              <a:rPr lang="en-US" sz="2000" dirty="0"/>
              <a:t>We identified </a:t>
            </a:r>
            <a:r>
              <a:rPr lang="en-US" sz="2000" b="1" dirty="0"/>
              <a:t>four unique launch sites</a:t>
            </a:r>
            <a:r>
              <a:rPr lang="en-US" sz="2000" dirty="0"/>
              <a:t> used for SpaceX Falcon 9 missions:</a:t>
            </a:r>
          </a:p>
          <a:p>
            <a:pPr lvl="1"/>
            <a:r>
              <a:rPr lang="en-US" sz="2000" b="1" dirty="0"/>
              <a:t>CCAFS LC-40</a:t>
            </a:r>
            <a:r>
              <a:rPr lang="en-US" sz="2000" dirty="0"/>
              <a:t> – Cape Canaveral Air Force Station Launch Complex 40</a:t>
            </a:r>
          </a:p>
          <a:p>
            <a:pPr lvl="1"/>
            <a:r>
              <a:rPr lang="en-US" sz="2000" b="1" dirty="0"/>
              <a:t>CCAFS SLC-40</a:t>
            </a:r>
            <a:r>
              <a:rPr lang="en-US" sz="2000" dirty="0"/>
              <a:t> – Another site at Cape Canaveral used for different missions</a:t>
            </a:r>
          </a:p>
          <a:p>
            <a:pPr lvl="1"/>
            <a:r>
              <a:rPr lang="en-US" sz="2000" b="1" dirty="0"/>
              <a:t>KSC LC-39A</a:t>
            </a:r>
            <a:r>
              <a:rPr lang="en-US" sz="2000" dirty="0"/>
              <a:t> – Kennedy Space Center Launch Complex 39A</a:t>
            </a:r>
          </a:p>
          <a:p>
            <a:pPr lvl="1"/>
            <a:r>
              <a:rPr lang="en-US" sz="2000" b="1" dirty="0"/>
              <a:t>VAFB SLC-4E</a:t>
            </a:r>
            <a:r>
              <a:rPr lang="en-US" sz="2000" dirty="0"/>
              <a:t> – Vandenberg Air Force Base Space Launch Complex 4E</a:t>
            </a:r>
          </a:p>
        </p:txBody>
      </p:sp>
    </p:spTree>
    <p:extLst>
      <p:ext uri="{BB962C8B-B14F-4D97-AF65-F5344CB8AC3E}">
        <p14:creationId xmlns:p14="http://schemas.microsoft.com/office/powerpoint/2010/main" val="27278509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8" name="Picture 7">
            <a:extLst>
              <a:ext uri="{FF2B5EF4-FFF2-40B4-BE49-F238E27FC236}">
                <a16:creationId xmlns:a16="http://schemas.microsoft.com/office/drawing/2014/main" id="{C623226E-7750-C2AD-4B98-E28CCA376F16}"/>
              </a:ext>
            </a:extLst>
          </p:cNvPr>
          <p:cNvPicPr>
            <a:picLocks noChangeAspect="1"/>
          </p:cNvPicPr>
          <p:nvPr/>
        </p:nvPicPr>
        <p:blipFill>
          <a:blip r:embed="rId3"/>
          <a:stretch>
            <a:fillRect/>
          </a:stretch>
        </p:blipFill>
        <p:spPr>
          <a:xfrm>
            <a:off x="770010" y="1541391"/>
            <a:ext cx="10651979" cy="443649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D64E4CFF-CB72-D09F-3088-2DFD401DD30F}"/>
              </a:ext>
            </a:extLst>
          </p:cNvPr>
          <p:cNvSpPr>
            <a:spLocks noGrp="1"/>
          </p:cNvSpPr>
          <p:nvPr>
            <p:ph idx="1"/>
          </p:nvPr>
        </p:nvSpPr>
        <p:spPr>
          <a:xfrm>
            <a:off x="838200" y="1254125"/>
            <a:ext cx="10515600" cy="2403475"/>
          </a:xfrm>
        </p:spPr>
        <p:txBody>
          <a:bodyPr/>
          <a:lstStyle/>
          <a:p>
            <a:r>
              <a:rPr lang="en-US" sz="2000" dirty="0"/>
              <a:t>The query filters records where the </a:t>
            </a:r>
            <a:r>
              <a:rPr lang="en-US" sz="2000" b="1" dirty="0" err="1"/>
              <a:t>Launch_Site</a:t>
            </a:r>
            <a:r>
              <a:rPr lang="en-US" sz="2000" dirty="0"/>
              <a:t> name </a:t>
            </a:r>
            <a:r>
              <a:rPr lang="en-US" sz="2000" b="1" dirty="0"/>
              <a:t>starts with “CCA”</a:t>
            </a:r>
            <a:r>
              <a:rPr lang="en-US" sz="2000" dirty="0"/>
              <a:t> using the SQL pattern-matching operator </a:t>
            </a:r>
            <a:r>
              <a:rPr lang="en-US" sz="2000" b="1" dirty="0"/>
              <a:t>LIKE 'CCA%’</a:t>
            </a:r>
            <a:r>
              <a:rPr lang="en-US" sz="2000" dirty="0"/>
              <a:t>.</a:t>
            </a:r>
          </a:p>
          <a:p>
            <a:r>
              <a:rPr lang="en-US" sz="2000" dirty="0"/>
              <a:t>The </a:t>
            </a:r>
            <a:r>
              <a:rPr lang="en-US" sz="2000" b="1" dirty="0"/>
              <a:t>%</a:t>
            </a:r>
            <a:r>
              <a:rPr lang="en-US" sz="2000" dirty="0"/>
              <a:t> symbol is a wildcard representing any sequence of characters that follow “CCA”.</a:t>
            </a:r>
          </a:p>
          <a:p>
            <a:r>
              <a:rPr lang="en-US" sz="2000" dirty="0"/>
              <a:t>The </a:t>
            </a:r>
            <a:r>
              <a:rPr lang="en-US" sz="2000" b="1" dirty="0"/>
              <a:t>LIMIT 5</a:t>
            </a:r>
            <a:r>
              <a:rPr lang="en-US" sz="2000" dirty="0"/>
              <a:t> clause restricts the output to the first five matching records.</a:t>
            </a:r>
          </a:p>
          <a:p>
            <a:r>
              <a:rPr lang="en-US" sz="2000" dirty="0"/>
              <a:t>This helps us quickly identify and verify the </a:t>
            </a:r>
            <a:r>
              <a:rPr lang="en-US" sz="2000" b="1" dirty="0"/>
              <a:t>Cape Canaveral</a:t>
            </a:r>
            <a:r>
              <a:rPr lang="en-US" sz="2000" dirty="0"/>
              <a:t>-based launch sites and their early missions.</a:t>
            </a:r>
          </a:p>
        </p:txBody>
      </p:sp>
    </p:spTree>
    <p:extLst>
      <p:ext uri="{BB962C8B-B14F-4D97-AF65-F5344CB8AC3E}">
        <p14:creationId xmlns:p14="http://schemas.microsoft.com/office/powerpoint/2010/main" val="18199807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C0664850-5249-86A7-3FDA-9CBBA69AA66E}"/>
              </a:ext>
            </a:extLst>
          </p:cNvPr>
          <p:cNvPicPr>
            <a:picLocks noChangeAspect="1"/>
          </p:cNvPicPr>
          <p:nvPr/>
        </p:nvPicPr>
        <p:blipFill>
          <a:blip r:embed="rId3"/>
          <a:stretch>
            <a:fillRect/>
          </a:stretch>
        </p:blipFill>
        <p:spPr>
          <a:xfrm>
            <a:off x="770011" y="1622189"/>
            <a:ext cx="10687961" cy="2019418"/>
          </a:xfrm>
          <a:prstGeom prst="rect">
            <a:avLst/>
          </a:prstGeom>
        </p:spPr>
      </p:pic>
      <p:sp>
        <p:nvSpPr>
          <p:cNvPr id="7" name="TextBox 6">
            <a:extLst>
              <a:ext uri="{FF2B5EF4-FFF2-40B4-BE49-F238E27FC236}">
                <a16:creationId xmlns:a16="http://schemas.microsoft.com/office/drawing/2014/main" id="{CE05EDA5-0546-BAC2-A174-70FF86F178DC}"/>
              </a:ext>
            </a:extLst>
          </p:cNvPr>
          <p:cNvSpPr txBox="1"/>
          <p:nvPr/>
        </p:nvSpPr>
        <p:spPr>
          <a:xfrm>
            <a:off x="770011" y="3994248"/>
            <a:ext cx="10687961" cy="2031325"/>
          </a:xfrm>
          <a:prstGeom prst="rect">
            <a:avLst/>
          </a:prstGeom>
          <a:noFill/>
        </p:spPr>
        <p:txBody>
          <a:bodyPr wrap="square" rtlCol="0">
            <a:spAutoFit/>
          </a:bodyPr>
          <a:lstStyle/>
          <a:p>
            <a:pPr marL="342900" indent="-342900">
              <a:buFont typeface="Arial" panose="020B0604020202020204" pitchFamily="34" charset="0"/>
              <a:buChar char="•"/>
            </a:pPr>
            <a:r>
              <a:rPr lang="en-US" dirty="0"/>
              <a:t>This query calculates the </a:t>
            </a:r>
            <a:r>
              <a:rPr lang="en-US" b="1" dirty="0"/>
              <a:t>total payload mass (in kilograms)</a:t>
            </a:r>
            <a:r>
              <a:rPr lang="en-US" dirty="0"/>
              <a:t> for all launches where the </a:t>
            </a:r>
            <a:r>
              <a:rPr lang="en-US" b="1" dirty="0"/>
              <a:t>Customer</a:t>
            </a:r>
            <a:r>
              <a:rPr lang="en-US" dirty="0"/>
              <a:t> field begins with “NASA”.</a:t>
            </a:r>
          </a:p>
          <a:p>
            <a:pPr marL="342900" indent="-342900">
              <a:buFont typeface="Arial" panose="020B0604020202020204" pitchFamily="34" charset="0"/>
              <a:buChar char="•"/>
            </a:pPr>
            <a:r>
              <a:rPr lang="en-US" dirty="0"/>
              <a:t>The </a:t>
            </a:r>
            <a:r>
              <a:rPr lang="en-US" b="1" dirty="0"/>
              <a:t>LIKE 'NASA%'</a:t>
            </a:r>
            <a:r>
              <a:rPr lang="en-US" dirty="0"/>
              <a:t> condition ensures that we include any NASA-related missions, such as </a:t>
            </a:r>
            <a:r>
              <a:rPr lang="en-US" i="1" dirty="0"/>
              <a:t>NASA</a:t>
            </a:r>
            <a:r>
              <a:rPr lang="en-US" dirty="0"/>
              <a:t>, </a:t>
            </a:r>
            <a:r>
              <a:rPr lang="en-US" i="1" dirty="0"/>
              <a:t>NASA (CRS)</a:t>
            </a:r>
            <a:r>
              <a:rPr lang="en-US" dirty="0"/>
              <a:t>, or </a:t>
            </a:r>
            <a:r>
              <a:rPr lang="en-US" i="1" dirty="0"/>
              <a:t>NASA (ISS)</a:t>
            </a:r>
            <a:r>
              <a:rPr lang="en-US" dirty="0"/>
              <a:t>.</a:t>
            </a:r>
          </a:p>
          <a:p>
            <a:pPr marL="342900" indent="-342900">
              <a:buFont typeface="Arial" panose="020B0604020202020204" pitchFamily="34" charset="0"/>
              <a:buChar char="•"/>
            </a:pPr>
            <a:r>
              <a:rPr lang="en-US" dirty="0"/>
              <a:t>The </a:t>
            </a:r>
            <a:r>
              <a:rPr lang="en-US" b="1" dirty="0"/>
              <a:t>SUM()</a:t>
            </a:r>
            <a:r>
              <a:rPr lang="en-US" dirty="0"/>
              <a:t> function aggregates all the payload weights, giving the total mass carried by SpaceX boosters on behalf of NASA.</a:t>
            </a:r>
          </a:p>
          <a:p>
            <a:pPr marL="342900" indent="-342900">
              <a:buFont typeface="Arial" panose="020B0604020202020204" pitchFamily="34" charset="0"/>
              <a:buChar char="•"/>
            </a:pPr>
            <a:r>
              <a:rPr lang="en-US" dirty="0"/>
              <a:t>This helps us analyze </a:t>
            </a:r>
            <a:r>
              <a:rPr lang="en-US" b="1" dirty="0"/>
              <a:t>NASA’s contribution and payload involvement</a:t>
            </a:r>
            <a:r>
              <a:rPr lang="en-US" dirty="0"/>
              <a:t> in the overall SpaceX launch history.</a:t>
            </a:r>
          </a:p>
        </p:txBody>
      </p:sp>
    </p:spTree>
    <p:extLst>
      <p:ext uri="{BB962C8B-B14F-4D97-AF65-F5344CB8AC3E}">
        <p14:creationId xmlns:p14="http://schemas.microsoft.com/office/powerpoint/2010/main" val="40100147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D9328262-D95C-F19E-4521-3F15622FFC4A}"/>
              </a:ext>
            </a:extLst>
          </p:cNvPr>
          <p:cNvPicPr>
            <a:picLocks noChangeAspect="1"/>
          </p:cNvPicPr>
          <p:nvPr/>
        </p:nvPicPr>
        <p:blipFill>
          <a:blip r:embed="rId3"/>
          <a:stretch>
            <a:fillRect/>
          </a:stretch>
        </p:blipFill>
        <p:spPr>
          <a:xfrm>
            <a:off x="770011" y="1666628"/>
            <a:ext cx="8249801" cy="1762371"/>
          </a:xfrm>
          <a:prstGeom prst="rect">
            <a:avLst/>
          </a:prstGeom>
        </p:spPr>
      </p:pic>
      <p:sp>
        <p:nvSpPr>
          <p:cNvPr id="7" name="TextBox 6">
            <a:extLst>
              <a:ext uri="{FF2B5EF4-FFF2-40B4-BE49-F238E27FC236}">
                <a16:creationId xmlns:a16="http://schemas.microsoft.com/office/drawing/2014/main" id="{EFCD83D7-FEB6-352A-8789-AB77234B7A13}"/>
              </a:ext>
            </a:extLst>
          </p:cNvPr>
          <p:cNvSpPr txBox="1"/>
          <p:nvPr/>
        </p:nvSpPr>
        <p:spPr>
          <a:xfrm>
            <a:off x="770011" y="3703320"/>
            <a:ext cx="1051560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This query computes the </a:t>
            </a:r>
            <a:r>
              <a:rPr lang="en-US" b="1" dirty="0"/>
              <a:t>average payload mass (in kilograms)</a:t>
            </a:r>
            <a:r>
              <a:rPr lang="en-US" dirty="0"/>
              <a:t> for all launches that used the </a:t>
            </a:r>
            <a:r>
              <a:rPr lang="en-US" b="1" dirty="0"/>
              <a:t>‘F9 v1.1’ booster version</a:t>
            </a:r>
            <a:r>
              <a:rPr lang="en-US" dirty="0"/>
              <a:t>.</a:t>
            </a:r>
          </a:p>
          <a:p>
            <a:pPr marL="285750" indent="-285750">
              <a:buFont typeface="Arial" panose="020B0604020202020204" pitchFamily="34" charset="0"/>
              <a:buChar char="•"/>
            </a:pPr>
            <a:r>
              <a:rPr lang="en-US" dirty="0"/>
              <a:t>The </a:t>
            </a:r>
            <a:r>
              <a:rPr lang="en-US" b="1" dirty="0"/>
              <a:t>AVG()</a:t>
            </a:r>
            <a:r>
              <a:rPr lang="en-US" dirty="0"/>
              <a:t> function calculates the mean of the payloads, helping to understand the </a:t>
            </a:r>
            <a:r>
              <a:rPr lang="en-US" b="1" dirty="0"/>
              <a:t>typical carrying capacity</a:t>
            </a:r>
            <a:r>
              <a:rPr lang="en-US" dirty="0"/>
              <a:t> of that specific booster model.</a:t>
            </a:r>
          </a:p>
          <a:p>
            <a:pPr marL="285750" indent="-285750">
              <a:buFont typeface="Arial" panose="020B0604020202020204" pitchFamily="34" charset="0"/>
              <a:buChar char="•"/>
            </a:pPr>
            <a:r>
              <a:rPr lang="en-US" dirty="0"/>
              <a:t>The </a:t>
            </a:r>
            <a:r>
              <a:rPr lang="en-US" b="1" dirty="0"/>
              <a:t>WHERE clause</a:t>
            </a:r>
            <a:r>
              <a:rPr lang="en-US" dirty="0"/>
              <a:t> ensures the calculation is restricted to only launches involving </a:t>
            </a:r>
            <a:r>
              <a:rPr lang="en-US" b="1" dirty="0"/>
              <a:t>F9 v1.1</a:t>
            </a:r>
            <a:r>
              <a:rPr lang="en-US" dirty="0"/>
              <a:t>.</a:t>
            </a:r>
          </a:p>
          <a:p>
            <a:pPr marL="285750" indent="-285750">
              <a:buFont typeface="Arial" panose="020B0604020202020204" pitchFamily="34" charset="0"/>
              <a:buChar char="•"/>
            </a:pPr>
            <a:r>
              <a:rPr lang="en-US" dirty="0"/>
              <a:t>This analysis is important for comparing the performance of different booster versions in terms of </a:t>
            </a:r>
            <a:r>
              <a:rPr lang="en-US" b="1" dirty="0"/>
              <a:t>payload efficiency and capability</a:t>
            </a:r>
            <a:r>
              <a:rPr lang="en-US" dirty="0"/>
              <a:t>.</a:t>
            </a:r>
          </a:p>
        </p:txBody>
      </p:sp>
    </p:spTree>
    <p:extLst>
      <p:ext uri="{BB962C8B-B14F-4D97-AF65-F5344CB8AC3E}">
        <p14:creationId xmlns:p14="http://schemas.microsoft.com/office/powerpoint/2010/main" val="27355605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FB8D1595-5FEE-E963-A9A8-CFBAB14A08EC}"/>
              </a:ext>
            </a:extLst>
          </p:cNvPr>
          <p:cNvPicPr>
            <a:picLocks noChangeAspect="1"/>
          </p:cNvPicPr>
          <p:nvPr/>
        </p:nvPicPr>
        <p:blipFill>
          <a:blip r:embed="rId3"/>
          <a:stretch>
            <a:fillRect/>
          </a:stretch>
        </p:blipFill>
        <p:spPr>
          <a:xfrm>
            <a:off x="770011" y="1673431"/>
            <a:ext cx="10231278" cy="1590897"/>
          </a:xfrm>
          <a:prstGeom prst="rect">
            <a:avLst/>
          </a:prstGeom>
        </p:spPr>
      </p:pic>
      <p:sp>
        <p:nvSpPr>
          <p:cNvPr id="7" name="TextBox 6">
            <a:extLst>
              <a:ext uri="{FF2B5EF4-FFF2-40B4-BE49-F238E27FC236}">
                <a16:creationId xmlns:a16="http://schemas.microsoft.com/office/drawing/2014/main" id="{FA7AC7B8-99F4-8ABD-4884-C4FCDD6BBD47}"/>
              </a:ext>
            </a:extLst>
          </p:cNvPr>
          <p:cNvSpPr txBox="1"/>
          <p:nvPr/>
        </p:nvSpPr>
        <p:spPr>
          <a:xfrm>
            <a:off x="770011" y="3714750"/>
            <a:ext cx="10374239" cy="1938992"/>
          </a:xfrm>
          <a:prstGeom prst="rect">
            <a:avLst/>
          </a:prstGeom>
          <a:noFill/>
        </p:spPr>
        <p:txBody>
          <a:bodyPr wrap="square" rtlCol="0">
            <a:spAutoFit/>
          </a:bodyPr>
          <a:lstStyle/>
          <a:p>
            <a:pPr marL="285750" indent="-285750">
              <a:buFont typeface="Arial" panose="020B0604020202020204" pitchFamily="34" charset="0"/>
              <a:buChar char="•"/>
            </a:pPr>
            <a:r>
              <a:rPr lang="en-US" sz="2000" dirty="0"/>
              <a:t>This query retrieves the </a:t>
            </a:r>
            <a:r>
              <a:rPr lang="en-US" sz="2000" b="1" dirty="0"/>
              <a:t>earliest date</a:t>
            </a:r>
            <a:r>
              <a:rPr lang="en-US" sz="2000" dirty="0"/>
              <a:t> when a </a:t>
            </a:r>
            <a:r>
              <a:rPr lang="en-US" sz="2000" b="1" dirty="0"/>
              <a:t>successful landing on a ground pad</a:t>
            </a:r>
            <a:r>
              <a:rPr lang="en-US" sz="2000" dirty="0"/>
              <a:t> was recorded.</a:t>
            </a:r>
          </a:p>
          <a:p>
            <a:pPr marL="285750" indent="-285750">
              <a:buFont typeface="Arial" panose="020B0604020202020204" pitchFamily="34" charset="0"/>
              <a:buChar char="•"/>
            </a:pPr>
            <a:r>
              <a:rPr lang="en-US" sz="2000" dirty="0"/>
              <a:t>The </a:t>
            </a:r>
            <a:r>
              <a:rPr lang="en-US" sz="2000" b="1" dirty="0"/>
              <a:t>MIN()</a:t>
            </a:r>
            <a:r>
              <a:rPr lang="en-US" sz="2000" dirty="0"/>
              <a:t> function finds the </a:t>
            </a:r>
            <a:r>
              <a:rPr lang="en-US" sz="2000" b="1" dirty="0"/>
              <a:t>earliest date</a:t>
            </a:r>
            <a:r>
              <a:rPr lang="en-US" sz="2000" dirty="0"/>
              <a:t> that satisfies the condition in the </a:t>
            </a:r>
            <a:r>
              <a:rPr lang="en-US" sz="2000" b="1" dirty="0"/>
              <a:t>WHERE</a:t>
            </a:r>
            <a:r>
              <a:rPr lang="en-US" sz="2000" dirty="0"/>
              <a:t> clause.</a:t>
            </a:r>
          </a:p>
          <a:p>
            <a:pPr marL="285750" indent="-285750">
              <a:buFont typeface="Arial" panose="020B0604020202020204" pitchFamily="34" charset="0"/>
              <a:buChar char="•"/>
            </a:pPr>
            <a:r>
              <a:rPr lang="en-US" sz="2000" dirty="0"/>
              <a:t>The </a:t>
            </a:r>
            <a:r>
              <a:rPr lang="en-US" sz="2000" b="1" dirty="0" err="1"/>
              <a:t>Landing_Outcome</a:t>
            </a:r>
            <a:r>
              <a:rPr lang="en-US" sz="2000" dirty="0"/>
              <a:t> column is filtered to include only </a:t>
            </a:r>
            <a:r>
              <a:rPr lang="en-US" sz="2000" b="1" dirty="0"/>
              <a:t>“Success (ground pad)”</a:t>
            </a:r>
            <a:r>
              <a:rPr lang="en-US" sz="2000" dirty="0"/>
              <a:t> outcomes.</a:t>
            </a:r>
          </a:p>
          <a:p>
            <a:pPr marL="285750" indent="-285750">
              <a:buFont typeface="Arial" panose="020B0604020202020204" pitchFamily="34" charset="0"/>
              <a:buChar char="•"/>
            </a:pPr>
            <a:r>
              <a:rPr lang="en-US" sz="2000" dirty="0"/>
              <a:t>This marks an important milestone in SpaceX’s history — </a:t>
            </a:r>
            <a:r>
              <a:rPr lang="en-US" sz="2000" b="1" dirty="0"/>
              <a:t>the first time a Falcon 9 booster was successfully landed on land</a:t>
            </a:r>
            <a:r>
              <a:rPr lang="en-US" sz="2000" dirty="0"/>
              <a:t> at Cape Canaveral (December 22, 2015), proving reusable rocket technology feasible.</a:t>
            </a:r>
          </a:p>
        </p:txBody>
      </p:sp>
    </p:spTree>
    <p:extLst>
      <p:ext uri="{BB962C8B-B14F-4D97-AF65-F5344CB8AC3E}">
        <p14:creationId xmlns:p14="http://schemas.microsoft.com/office/powerpoint/2010/main" val="14346799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706A04AD-6808-A4DF-3331-99A802404010}"/>
              </a:ext>
            </a:extLst>
          </p:cNvPr>
          <p:cNvPicPr>
            <a:picLocks noChangeAspect="1"/>
          </p:cNvPicPr>
          <p:nvPr/>
        </p:nvPicPr>
        <p:blipFill>
          <a:blip r:embed="rId3"/>
          <a:stretch>
            <a:fillRect/>
          </a:stretch>
        </p:blipFill>
        <p:spPr>
          <a:xfrm>
            <a:off x="770011" y="1524431"/>
            <a:ext cx="10687962" cy="2714511"/>
          </a:xfrm>
          <a:prstGeom prst="rect">
            <a:avLst/>
          </a:prstGeom>
        </p:spPr>
      </p:pic>
      <p:sp>
        <p:nvSpPr>
          <p:cNvPr id="6" name="TextBox 5">
            <a:extLst>
              <a:ext uri="{FF2B5EF4-FFF2-40B4-BE49-F238E27FC236}">
                <a16:creationId xmlns:a16="http://schemas.microsoft.com/office/drawing/2014/main" id="{F1E4BE96-C7D7-E5AF-8D92-F427D8582519}"/>
              </a:ext>
            </a:extLst>
          </p:cNvPr>
          <p:cNvSpPr txBox="1"/>
          <p:nvPr/>
        </p:nvSpPr>
        <p:spPr>
          <a:xfrm>
            <a:off x="770011" y="4491990"/>
            <a:ext cx="10687961" cy="1477328"/>
          </a:xfrm>
          <a:prstGeom prst="rect">
            <a:avLst/>
          </a:prstGeom>
          <a:noFill/>
        </p:spPr>
        <p:txBody>
          <a:bodyPr wrap="square" rtlCol="0">
            <a:spAutoFit/>
          </a:bodyPr>
          <a:lstStyle/>
          <a:p>
            <a:r>
              <a:rPr lang="en-US" dirty="0"/>
              <a:t>SELECT </a:t>
            </a:r>
            <a:r>
              <a:rPr lang="en-US" dirty="0" err="1"/>
              <a:t>Booster_Version</a:t>
            </a:r>
            <a:r>
              <a:rPr lang="en-US" dirty="0"/>
              <a:t>, </a:t>
            </a:r>
            <a:r>
              <a:rPr lang="en-US" dirty="0" err="1"/>
              <a:t>Payload_Mass__kg</a:t>
            </a:r>
            <a:r>
              <a:rPr lang="en-US" dirty="0"/>
              <a:t>_, </a:t>
            </a:r>
            <a:r>
              <a:rPr lang="en-US" dirty="0" err="1"/>
              <a:t>Landing_Outcome</a:t>
            </a:r>
            <a:endParaRPr lang="en-US" dirty="0"/>
          </a:p>
          <a:p>
            <a:r>
              <a:rPr lang="en-US" dirty="0"/>
              <a:t>FROM SPACEX_LAUNCH_DATASET</a:t>
            </a:r>
          </a:p>
          <a:p>
            <a:r>
              <a:rPr lang="en-US" dirty="0"/>
              <a:t>WHERE </a:t>
            </a:r>
            <a:r>
              <a:rPr lang="en-US" dirty="0" err="1"/>
              <a:t>Landing_Outcome</a:t>
            </a:r>
            <a:r>
              <a:rPr lang="en-US" dirty="0"/>
              <a:t> = 'Success (drone ship)'</a:t>
            </a:r>
          </a:p>
          <a:p>
            <a:r>
              <a:rPr lang="en-US" dirty="0"/>
              <a:t>  AND </a:t>
            </a:r>
            <a:r>
              <a:rPr lang="en-US" dirty="0" err="1"/>
              <a:t>Payload_Mass__kg</a:t>
            </a:r>
            <a:r>
              <a:rPr lang="en-US" dirty="0"/>
              <a:t>_ &gt; 4000 </a:t>
            </a:r>
          </a:p>
          <a:p>
            <a:r>
              <a:rPr lang="en-US" dirty="0"/>
              <a:t>  AND </a:t>
            </a:r>
            <a:r>
              <a:rPr lang="en-US" dirty="0" err="1"/>
              <a:t>Payload_Mass__kg</a:t>
            </a:r>
            <a:r>
              <a:rPr lang="en-US" dirty="0"/>
              <a:t>_ &lt; 6000;</a:t>
            </a:r>
          </a:p>
        </p:txBody>
      </p:sp>
    </p:spTree>
    <p:extLst>
      <p:ext uri="{BB962C8B-B14F-4D97-AF65-F5344CB8AC3E}">
        <p14:creationId xmlns:p14="http://schemas.microsoft.com/office/powerpoint/2010/main" val="63939953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5DE561-923B-98B8-D5ED-18E811FA725A}"/>
              </a:ext>
            </a:extLst>
          </p:cNvPr>
          <p:cNvSpPr>
            <a:spLocks noGrp="1"/>
          </p:cNvSpPr>
          <p:nvPr>
            <p:ph idx="1"/>
          </p:nvPr>
        </p:nvSpPr>
        <p:spPr>
          <a:xfrm>
            <a:off x="838200" y="1448435"/>
            <a:ext cx="10515600" cy="4351338"/>
          </a:xfrm>
        </p:spPr>
        <p:txBody>
          <a:bodyPr/>
          <a:lstStyle/>
          <a:p>
            <a:r>
              <a:rPr lang="en-US" sz="2200" dirty="0"/>
              <a:t>This query filters the dataset to find </a:t>
            </a:r>
            <a:r>
              <a:rPr lang="en-US" sz="2200" b="1" dirty="0"/>
              <a:t>boosters that met both landing and payload conditions</a:t>
            </a:r>
            <a:r>
              <a:rPr lang="en-US" sz="2200" dirty="0"/>
              <a:t>.</a:t>
            </a:r>
          </a:p>
          <a:p>
            <a:r>
              <a:rPr lang="en-US" sz="2200" dirty="0"/>
              <a:t>The </a:t>
            </a:r>
            <a:r>
              <a:rPr lang="en-US" sz="2200" b="1" dirty="0" err="1"/>
              <a:t>Landing_Outcome</a:t>
            </a:r>
            <a:r>
              <a:rPr lang="en-US" sz="2200" dirty="0"/>
              <a:t> must indicate a </a:t>
            </a:r>
            <a:r>
              <a:rPr lang="en-US" sz="2200" b="1" dirty="0"/>
              <a:t>successful landing on a drone ship</a:t>
            </a:r>
            <a:r>
              <a:rPr lang="en-US" sz="2200" dirty="0"/>
              <a:t>, which are autonomous ocean platforms used by SpaceX for at-sea recoveries.</a:t>
            </a:r>
          </a:p>
          <a:p>
            <a:r>
              <a:rPr lang="en-US" sz="2200" dirty="0"/>
              <a:t>The </a:t>
            </a:r>
            <a:r>
              <a:rPr lang="en-US" sz="2200" b="1" dirty="0" err="1"/>
              <a:t>Payload_Mass__kg</a:t>
            </a:r>
            <a:r>
              <a:rPr lang="en-US" sz="2200" b="1" dirty="0"/>
              <a:t>_</a:t>
            </a:r>
            <a:r>
              <a:rPr lang="en-US" sz="2200" dirty="0"/>
              <a:t> condition ensures that only payloads </a:t>
            </a:r>
            <a:r>
              <a:rPr lang="en-US" sz="2200" b="1" dirty="0"/>
              <a:t>between 4000 and 6000 kg</a:t>
            </a:r>
            <a:r>
              <a:rPr lang="en-US" sz="2200" dirty="0"/>
              <a:t> are included — typically medium-weight satellite missions.</a:t>
            </a:r>
          </a:p>
          <a:p>
            <a:r>
              <a:rPr lang="en-US" sz="2200" dirty="0"/>
              <a:t>The result highlights boosters demonstrating both </a:t>
            </a:r>
            <a:r>
              <a:rPr lang="en-US" sz="2200" b="1" dirty="0"/>
              <a:t>payload efficiency and successful recovery</a:t>
            </a:r>
            <a:r>
              <a:rPr lang="en-US" sz="2200" dirty="0"/>
              <a:t>, indicating reliable reusability for medium-class missions.</a:t>
            </a:r>
          </a:p>
        </p:txBody>
      </p:sp>
    </p:spTree>
    <p:extLst>
      <p:ext uri="{BB962C8B-B14F-4D97-AF65-F5344CB8AC3E}">
        <p14:creationId xmlns:p14="http://schemas.microsoft.com/office/powerpoint/2010/main" val="1060991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955991C1-3AD5-D661-07DD-0529050E4D60}"/>
              </a:ext>
            </a:extLst>
          </p:cNvPr>
          <p:cNvPicPr>
            <a:picLocks noChangeAspect="1"/>
          </p:cNvPicPr>
          <p:nvPr/>
        </p:nvPicPr>
        <p:blipFill>
          <a:blip r:embed="rId3"/>
          <a:stretch>
            <a:fillRect/>
          </a:stretch>
        </p:blipFill>
        <p:spPr>
          <a:xfrm>
            <a:off x="807727" y="1497131"/>
            <a:ext cx="9278645" cy="2709110"/>
          </a:xfrm>
          <a:prstGeom prst="rect">
            <a:avLst/>
          </a:prstGeom>
        </p:spPr>
      </p:pic>
      <p:sp>
        <p:nvSpPr>
          <p:cNvPr id="7" name="TextBox 6">
            <a:extLst>
              <a:ext uri="{FF2B5EF4-FFF2-40B4-BE49-F238E27FC236}">
                <a16:creationId xmlns:a16="http://schemas.microsoft.com/office/drawing/2014/main" id="{215E9180-008B-02AC-E4E9-B44BFE311D22}"/>
              </a:ext>
            </a:extLst>
          </p:cNvPr>
          <p:cNvSpPr txBox="1"/>
          <p:nvPr/>
        </p:nvSpPr>
        <p:spPr>
          <a:xfrm>
            <a:off x="807727" y="4503420"/>
            <a:ext cx="10142213" cy="923330"/>
          </a:xfrm>
          <a:prstGeom prst="rect">
            <a:avLst/>
          </a:prstGeom>
          <a:noFill/>
        </p:spPr>
        <p:txBody>
          <a:bodyPr wrap="square" rtlCol="0">
            <a:spAutoFit/>
          </a:bodyPr>
          <a:lstStyle/>
          <a:p>
            <a:r>
              <a:rPr lang="en-US" dirty="0"/>
              <a:t>SELECT </a:t>
            </a:r>
            <a:r>
              <a:rPr lang="en-US" dirty="0" err="1"/>
              <a:t>Mission_Outcome</a:t>
            </a:r>
            <a:r>
              <a:rPr lang="en-US" dirty="0"/>
              <a:t>, COUNT(*) AS </a:t>
            </a:r>
            <a:r>
              <a:rPr lang="en-US" dirty="0" err="1"/>
              <a:t>Outcome_Count</a:t>
            </a:r>
            <a:r>
              <a:rPr lang="en-US" dirty="0"/>
              <a:t> </a:t>
            </a:r>
          </a:p>
          <a:p>
            <a:r>
              <a:rPr lang="en-US" dirty="0"/>
              <a:t>FROM SPACEXTABLE </a:t>
            </a:r>
          </a:p>
          <a:p>
            <a:r>
              <a:rPr lang="en-US" dirty="0"/>
              <a:t>GROUP BY </a:t>
            </a:r>
            <a:r>
              <a:rPr lang="en-US" dirty="0" err="1"/>
              <a:t>Mission_Outcome</a:t>
            </a:r>
            <a:r>
              <a:rPr lang="en-US" dirty="0"/>
              <a:t>;</a:t>
            </a:r>
          </a:p>
        </p:txBody>
      </p:sp>
    </p:spTree>
    <p:extLst>
      <p:ext uri="{BB962C8B-B14F-4D97-AF65-F5344CB8AC3E}">
        <p14:creationId xmlns:p14="http://schemas.microsoft.com/office/powerpoint/2010/main" val="17569726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46BAA1-87C2-CAEB-32CC-768E00098623}"/>
              </a:ext>
            </a:extLst>
          </p:cNvPr>
          <p:cNvSpPr>
            <a:spLocks noGrp="1"/>
          </p:cNvSpPr>
          <p:nvPr>
            <p:ph idx="1"/>
          </p:nvPr>
        </p:nvSpPr>
        <p:spPr>
          <a:xfrm>
            <a:off x="838200" y="1645921"/>
            <a:ext cx="10515600" cy="3086100"/>
          </a:xfrm>
        </p:spPr>
        <p:txBody>
          <a:bodyPr/>
          <a:lstStyle/>
          <a:p>
            <a:r>
              <a:rPr lang="en-US" sz="2200" dirty="0"/>
              <a:t>This query counts the total number of launches grouped by </a:t>
            </a:r>
            <a:r>
              <a:rPr lang="en-US" sz="2200" b="1" dirty="0" err="1"/>
              <a:t>Mission_Outcome</a:t>
            </a:r>
            <a:r>
              <a:rPr lang="en-US" sz="2200" dirty="0"/>
              <a:t>.</a:t>
            </a:r>
          </a:p>
          <a:p>
            <a:r>
              <a:rPr lang="en-US" sz="2200" dirty="0"/>
              <a:t>The majority of missions (around </a:t>
            </a:r>
            <a:r>
              <a:rPr lang="en-US" sz="2200" b="1" dirty="0"/>
              <a:t>98 out of 101 total</a:t>
            </a:r>
            <a:r>
              <a:rPr lang="en-US" sz="2200" dirty="0"/>
              <a:t>) were </a:t>
            </a:r>
            <a:r>
              <a:rPr lang="en-US" sz="2200" b="1" dirty="0"/>
              <a:t>successful</a:t>
            </a:r>
            <a:r>
              <a:rPr lang="en-US" sz="2200" dirty="0"/>
              <a:t>, indicating SpaceX’s strong launch reliability.</a:t>
            </a:r>
          </a:p>
          <a:p>
            <a:r>
              <a:rPr lang="en-US" sz="2200" dirty="0"/>
              <a:t>A small number of </a:t>
            </a:r>
            <a:r>
              <a:rPr lang="en-US" sz="2200" b="1" dirty="0"/>
              <a:t>failed</a:t>
            </a:r>
            <a:r>
              <a:rPr lang="en-US" sz="2200" dirty="0"/>
              <a:t> or </a:t>
            </a:r>
            <a:r>
              <a:rPr lang="en-US" sz="2200" b="1" dirty="0"/>
              <a:t>unclear payload outcomes</a:t>
            </a:r>
            <a:r>
              <a:rPr lang="en-US" sz="2200" dirty="0"/>
              <a:t> highlight early test missions or uncertain recovery data.</a:t>
            </a:r>
          </a:p>
          <a:p>
            <a:r>
              <a:rPr lang="en-US" sz="2200" dirty="0"/>
              <a:t>This analysis provides a </a:t>
            </a:r>
            <a:r>
              <a:rPr lang="en-US" sz="2200" b="1" dirty="0"/>
              <a:t>clear overview of mission performance</a:t>
            </a:r>
            <a:r>
              <a:rPr lang="en-US" sz="2200" dirty="0"/>
              <a:t>, a crucial metric for evaluating SpaceX’s operational progress.</a:t>
            </a:r>
          </a:p>
        </p:txBody>
      </p:sp>
    </p:spTree>
    <p:extLst>
      <p:ext uri="{BB962C8B-B14F-4D97-AF65-F5344CB8AC3E}">
        <p14:creationId xmlns:p14="http://schemas.microsoft.com/office/powerpoint/2010/main" val="14044956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52</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558EB3A8-BB41-4C89-505A-7DEB86E6AE07}"/>
              </a:ext>
            </a:extLst>
          </p:cNvPr>
          <p:cNvPicPr>
            <a:picLocks noChangeAspect="1"/>
          </p:cNvPicPr>
          <p:nvPr/>
        </p:nvPicPr>
        <p:blipFill>
          <a:blip r:embed="rId3"/>
          <a:stretch>
            <a:fillRect/>
          </a:stretch>
        </p:blipFill>
        <p:spPr>
          <a:xfrm>
            <a:off x="734028" y="1485899"/>
            <a:ext cx="10723944" cy="4640581"/>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340DFA-C6D7-9668-95A6-30ED32B23962}"/>
              </a:ext>
            </a:extLst>
          </p:cNvPr>
          <p:cNvSpPr>
            <a:spLocks noGrp="1"/>
          </p:cNvSpPr>
          <p:nvPr>
            <p:ph idx="1"/>
          </p:nvPr>
        </p:nvSpPr>
        <p:spPr>
          <a:xfrm>
            <a:off x="838200" y="1014095"/>
            <a:ext cx="10515600" cy="4351338"/>
          </a:xfrm>
        </p:spPr>
        <p:txBody>
          <a:bodyPr/>
          <a:lstStyle/>
          <a:p>
            <a:pPr marL="0" indent="0">
              <a:buNone/>
            </a:pPr>
            <a:r>
              <a:rPr lang="en-US" sz="2200" dirty="0"/>
              <a:t>SELECT </a:t>
            </a:r>
            <a:r>
              <a:rPr lang="en-US" sz="2200" dirty="0" err="1"/>
              <a:t>Booster_Version</a:t>
            </a:r>
            <a:r>
              <a:rPr lang="en-US" sz="2200" dirty="0"/>
              <a:t> </a:t>
            </a:r>
          </a:p>
          <a:p>
            <a:pPr marL="0" indent="0">
              <a:buNone/>
            </a:pPr>
            <a:r>
              <a:rPr lang="en-US" sz="2200" dirty="0"/>
              <a:t>FROM SPACEXTABLE </a:t>
            </a:r>
          </a:p>
          <a:p>
            <a:pPr marL="0" indent="0">
              <a:buNone/>
            </a:pPr>
            <a:r>
              <a:rPr lang="en-US" sz="2200" dirty="0"/>
              <a:t>WHERE PAYLOAD_MASS__KG_ = (</a:t>
            </a:r>
          </a:p>
          <a:p>
            <a:pPr marL="0" indent="0">
              <a:buNone/>
            </a:pPr>
            <a:r>
              <a:rPr lang="en-US" sz="2200" dirty="0"/>
              <a:t>    SELECT MAX(PAYLOAD_MASS__KG_) FROM SPACEXTABLE</a:t>
            </a:r>
          </a:p>
          <a:p>
            <a:pPr marL="0" indent="0">
              <a:buNone/>
            </a:pPr>
            <a:r>
              <a:rPr lang="en-US" sz="2200" dirty="0"/>
              <a:t>);</a:t>
            </a:r>
          </a:p>
          <a:p>
            <a:endParaRPr lang="en-US" sz="2200" dirty="0"/>
          </a:p>
          <a:p>
            <a:r>
              <a:rPr lang="en-US" sz="2200" dirty="0"/>
              <a:t>The query identified all booster versions that carried the </a:t>
            </a:r>
            <a:r>
              <a:rPr lang="en-US" sz="2200" b="1" dirty="0"/>
              <a:t>highest payload mass</a:t>
            </a:r>
            <a:r>
              <a:rPr lang="en-US" sz="2200" dirty="0"/>
              <a:t> in the dataset by comparing each payload to the maximum payload value.</a:t>
            </a:r>
          </a:p>
          <a:p>
            <a:r>
              <a:rPr lang="en-US" sz="2200" dirty="0"/>
              <a:t>The result shows that several Falcon 9 Block 5 boosters achieved this maximum payload capacity, indicating consistent performance across these missions.</a:t>
            </a:r>
          </a:p>
        </p:txBody>
      </p:sp>
    </p:spTree>
    <p:extLst>
      <p:ext uri="{BB962C8B-B14F-4D97-AF65-F5344CB8AC3E}">
        <p14:creationId xmlns:p14="http://schemas.microsoft.com/office/powerpoint/2010/main" val="238021283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54</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0C3F311C-AF88-C515-368E-08489171A36B}"/>
              </a:ext>
            </a:extLst>
          </p:cNvPr>
          <p:cNvPicPr>
            <a:picLocks noChangeAspect="1"/>
          </p:cNvPicPr>
          <p:nvPr/>
        </p:nvPicPr>
        <p:blipFill>
          <a:blip r:embed="rId3"/>
          <a:stretch>
            <a:fillRect/>
          </a:stretch>
        </p:blipFill>
        <p:spPr>
          <a:xfrm>
            <a:off x="525780" y="1562693"/>
            <a:ext cx="11140440" cy="2292433"/>
          </a:xfrm>
          <a:prstGeom prst="rect">
            <a:avLst/>
          </a:prstGeom>
        </p:spPr>
      </p:pic>
      <p:sp>
        <p:nvSpPr>
          <p:cNvPr id="8" name="TextBox 7">
            <a:extLst>
              <a:ext uri="{FF2B5EF4-FFF2-40B4-BE49-F238E27FC236}">
                <a16:creationId xmlns:a16="http://schemas.microsoft.com/office/drawing/2014/main" id="{F52F44B8-9249-107D-E224-FAB7D9868D4B}"/>
              </a:ext>
            </a:extLst>
          </p:cNvPr>
          <p:cNvSpPr txBox="1"/>
          <p:nvPr/>
        </p:nvSpPr>
        <p:spPr>
          <a:xfrm>
            <a:off x="525780" y="4297233"/>
            <a:ext cx="10759831" cy="1477328"/>
          </a:xfrm>
          <a:prstGeom prst="rect">
            <a:avLst/>
          </a:prstGeom>
          <a:noFill/>
        </p:spPr>
        <p:txBody>
          <a:bodyPr wrap="square" rtlCol="0">
            <a:spAutoFit/>
          </a:bodyPr>
          <a:lstStyle/>
          <a:p>
            <a:pPr marL="285750" indent="-285750">
              <a:buFont typeface="Arial" panose="020B0604020202020204" pitchFamily="34" charset="0"/>
              <a:buChar char="•"/>
            </a:pPr>
            <a:r>
              <a:rPr lang="en-US" dirty="0"/>
              <a:t>This SQL query extracts the </a:t>
            </a:r>
            <a:r>
              <a:rPr lang="en-US" b="1" dirty="0"/>
              <a:t>month</a:t>
            </a:r>
            <a:r>
              <a:rPr lang="en-US" dirty="0"/>
              <a:t>, </a:t>
            </a:r>
            <a:r>
              <a:rPr lang="en-US" b="1" dirty="0"/>
              <a:t>booster version</a:t>
            </a:r>
            <a:r>
              <a:rPr lang="en-US" dirty="0"/>
              <a:t>, </a:t>
            </a:r>
            <a:r>
              <a:rPr lang="en-US" b="1" dirty="0"/>
              <a:t>launch site</a:t>
            </a:r>
            <a:r>
              <a:rPr lang="en-US" dirty="0"/>
              <a:t>, and </a:t>
            </a:r>
            <a:r>
              <a:rPr lang="en-US" b="1" dirty="0"/>
              <a:t>landing outcome</a:t>
            </a:r>
            <a:r>
              <a:rPr lang="en-US" dirty="0"/>
              <a:t> for launches conducted in </a:t>
            </a:r>
            <a:r>
              <a:rPr lang="en-US" b="1" dirty="0"/>
              <a:t>2015</a:t>
            </a:r>
            <a:r>
              <a:rPr lang="en-US" dirty="0"/>
              <a:t> where the </a:t>
            </a:r>
            <a:r>
              <a:rPr lang="en-US" b="1" dirty="0"/>
              <a:t>landing failed on a drone ship</a:t>
            </a:r>
            <a:r>
              <a:rPr lang="en-US" dirty="0"/>
              <a:t>.</a:t>
            </a:r>
          </a:p>
          <a:p>
            <a:pPr marL="285750" indent="-285750">
              <a:buFont typeface="Arial" panose="020B0604020202020204" pitchFamily="34" charset="0"/>
              <a:buChar char="•"/>
            </a:pPr>
            <a:r>
              <a:rPr lang="en-US" dirty="0"/>
              <a:t>The results show that in </a:t>
            </a:r>
            <a:r>
              <a:rPr lang="en-US" b="1" dirty="0"/>
              <a:t>January and April 2015</a:t>
            </a:r>
            <a:r>
              <a:rPr lang="en-US" dirty="0"/>
              <a:t>, both launches using </a:t>
            </a:r>
            <a:r>
              <a:rPr lang="en-US" b="1" dirty="0"/>
              <a:t>F9 v1.1</a:t>
            </a:r>
            <a:r>
              <a:rPr lang="en-US" dirty="0"/>
              <a:t> boosters from </a:t>
            </a:r>
            <a:r>
              <a:rPr lang="en-US" b="1" dirty="0"/>
              <a:t>CCAFS LC-40</a:t>
            </a:r>
            <a:r>
              <a:rPr lang="en-US" dirty="0"/>
              <a:t> experienced unsuccessful drone ship landings. This highlights early testing challenges in achieving successful recoveries during SpaceX’s reusability phase.</a:t>
            </a:r>
          </a:p>
        </p:txBody>
      </p:sp>
    </p:spTree>
    <p:extLst>
      <p:ext uri="{BB962C8B-B14F-4D97-AF65-F5344CB8AC3E}">
        <p14:creationId xmlns:p14="http://schemas.microsoft.com/office/powerpoint/2010/main" val="13984391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55</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15320A1E-77FD-D84A-4A7F-89547A67DF16}"/>
              </a:ext>
            </a:extLst>
          </p:cNvPr>
          <p:cNvPicPr>
            <a:picLocks noChangeAspect="1"/>
          </p:cNvPicPr>
          <p:nvPr/>
        </p:nvPicPr>
        <p:blipFill>
          <a:blip r:embed="rId3"/>
          <a:stretch>
            <a:fillRect/>
          </a:stretch>
        </p:blipFill>
        <p:spPr>
          <a:xfrm>
            <a:off x="770011" y="1417319"/>
            <a:ext cx="10774290" cy="4608253"/>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6C9F5C-ADA8-E10D-8E52-EFCCA01E51A7}"/>
              </a:ext>
            </a:extLst>
          </p:cNvPr>
          <p:cNvSpPr>
            <a:spLocks noGrp="1"/>
          </p:cNvSpPr>
          <p:nvPr>
            <p:ph idx="1"/>
          </p:nvPr>
        </p:nvSpPr>
        <p:spPr>
          <a:xfrm>
            <a:off x="838200" y="628650"/>
            <a:ext cx="10515600" cy="5548313"/>
          </a:xfrm>
        </p:spPr>
        <p:txBody>
          <a:bodyPr/>
          <a:lstStyle/>
          <a:p>
            <a:pPr marL="457200" lvl="1" indent="0">
              <a:buNone/>
            </a:pPr>
            <a:r>
              <a:rPr lang="en-US" sz="1800" dirty="0"/>
              <a:t>%</a:t>
            </a:r>
            <a:r>
              <a:rPr lang="en-US" sz="1800" dirty="0" err="1"/>
              <a:t>sql</a:t>
            </a:r>
            <a:endParaRPr lang="en-US" sz="1800" dirty="0"/>
          </a:p>
          <a:p>
            <a:pPr marL="457200" lvl="1" indent="0">
              <a:buNone/>
            </a:pPr>
            <a:r>
              <a:rPr lang="en-US" sz="1800" dirty="0"/>
              <a:t>SELECT </a:t>
            </a:r>
            <a:r>
              <a:rPr lang="en-US" sz="1800" dirty="0" err="1"/>
              <a:t>Landing_Outcome</a:t>
            </a:r>
            <a:r>
              <a:rPr lang="en-US" sz="1800" dirty="0"/>
              <a:t>, </a:t>
            </a:r>
          </a:p>
          <a:p>
            <a:pPr marL="457200" lvl="1" indent="0">
              <a:buNone/>
            </a:pPr>
            <a:r>
              <a:rPr lang="en-US" sz="1800" dirty="0"/>
              <a:t>       COUNT(*) AS </a:t>
            </a:r>
            <a:r>
              <a:rPr lang="en-US" sz="1800" dirty="0" err="1"/>
              <a:t>Outcome_Count</a:t>
            </a:r>
            <a:endParaRPr lang="en-US" sz="1800" dirty="0"/>
          </a:p>
          <a:p>
            <a:pPr marL="457200" lvl="1" indent="0">
              <a:buNone/>
            </a:pPr>
            <a:r>
              <a:rPr lang="en-US" sz="1800" dirty="0"/>
              <a:t>FROM SPACEXTABLE</a:t>
            </a:r>
          </a:p>
          <a:p>
            <a:pPr marL="457200" lvl="1" indent="0">
              <a:buNone/>
            </a:pPr>
            <a:r>
              <a:rPr lang="en-US" sz="1800" dirty="0"/>
              <a:t>WHERE Date BETWEEN '2010-06-04' AND '2017-03-20’</a:t>
            </a:r>
          </a:p>
          <a:p>
            <a:pPr marL="457200" lvl="1" indent="0">
              <a:buNone/>
            </a:pPr>
            <a:r>
              <a:rPr lang="en-US" sz="1800" dirty="0"/>
              <a:t>GROUP BY </a:t>
            </a:r>
            <a:r>
              <a:rPr lang="en-US" sz="1800" dirty="0" err="1"/>
              <a:t>Landing_Outcome</a:t>
            </a:r>
            <a:endParaRPr lang="en-US" sz="1800" dirty="0"/>
          </a:p>
          <a:p>
            <a:pPr marL="457200" lvl="1" indent="0">
              <a:buNone/>
            </a:pPr>
            <a:r>
              <a:rPr lang="en-US" sz="1800" dirty="0"/>
              <a:t>ORDER BY </a:t>
            </a:r>
            <a:r>
              <a:rPr lang="en-US" sz="1800" dirty="0" err="1"/>
              <a:t>Outcome_Count</a:t>
            </a:r>
            <a:r>
              <a:rPr lang="en-US" sz="1800" dirty="0"/>
              <a:t> DESC;</a:t>
            </a:r>
            <a:endParaRPr lang="en-US" sz="2200" dirty="0"/>
          </a:p>
          <a:p>
            <a:r>
              <a:rPr lang="en-US" sz="2000" dirty="0"/>
              <a:t>The query ranks the count of different </a:t>
            </a:r>
            <a:r>
              <a:rPr lang="en-US" sz="2000" b="1" dirty="0"/>
              <a:t>landing outcomes</a:t>
            </a:r>
            <a:r>
              <a:rPr lang="en-US" sz="2000" dirty="0"/>
              <a:t> between </a:t>
            </a:r>
            <a:r>
              <a:rPr lang="en-US" sz="2000" b="1" dirty="0"/>
              <a:t>June 4, 2010</a:t>
            </a:r>
            <a:r>
              <a:rPr lang="en-US" sz="2000" dirty="0"/>
              <a:t> and </a:t>
            </a:r>
            <a:r>
              <a:rPr lang="en-US" sz="2000" b="1" dirty="0"/>
              <a:t>March 20, 2017</a:t>
            </a:r>
            <a:r>
              <a:rPr lang="en-US" sz="2000" dirty="0"/>
              <a:t>, showing how frequently each outcome occurred.</a:t>
            </a:r>
          </a:p>
          <a:p>
            <a:r>
              <a:rPr lang="en-US" sz="2000" dirty="0"/>
              <a:t>The WHERE clause restricts the results to launches within the specified date range.</a:t>
            </a:r>
          </a:p>
          <a:p>
            <a:r>
              <a:rPr lang="en-US" sz="2000" dirty="0"/>
              <a:t>GROUP BY </a:t>
            </a:r>
            <a:r>
              <a:rPr lang="en-US" sz="2000" dirty="0" err="1"/>
              <a:t>Landing_Outcome</a:t>
            </a:r>
            <a:r>
              <a:rPr lang="en-US" sz="2000" dirty="0"/>
              <a:t> groups all records by landing result type.</a:t>
            </a:r>
          </a:p>
          <a:p>
            <a:r>
              <a:rPr lang="en-US" sz="2000" dirty="0"/>
              <a:t>COUNT(*) calculates how many times each outcome appeared.</a:t>
            </a:r>
          </a:p>
          <a:p>
            <a:r>
              <a:rPr lang="en-US" sz="2000" dirty="0"/>
              <a:t>Finally, the results are displayed in descending order of frequency.</a:t>
            </a:r>
          </a:p>
          <a:p>
            <a:r>
              <a:rPr lang="en-US" sz="2000" dirty="0"/>
              <a:t>From the output, </a:t>
            </a:r>
            <a:r>
              <a:rPr lang="en-US" sz="2000" b="1" dirty="0"/>
              <a:t>“No attempt”</a:t>
            </a:r>
            <a:r>
              <a:rPr lang="en-US" sz="2000" dirty="0"/>
              <a:t> appears most often, showing that during this period, many missions did not attempt booster recovery. Gradually, SpaceX achieved multiple </a:t>
            </a:r>
            <a:r>
              <a:rPr lang="en-US" sz="2000" b="1" dirty="0"/>
              <a:t>successful landings</a:t>
            </a:r>
            <a:r>
              <a:rPr lang="en-US" sz="2000" dirty="0"/>
              <a:t> on both </a:t>
            </a:r>
            <a:r>
              <a:rPr lang="en-US" sz="2000" b="1" dirty="0"/>
              <a:t>drone ships</a:t>
            </a:r>
            <a:r>
              <a:rPr lang="en-US" sz="2000" dirty="0"/>
              <a:t> and </a:t>
            </a:r>
            <a:r>
              <a:rPr lang="en-US" sz="2000" b="1" dirty="0"/>
              <a:t>ground pads</a:t>
            </a:r>
            <a:r>
              <a:rPr lang="en-US" sz="2000" dirty="0"/>
              <a:t>, marking progress in reusable rocket technology.</a:t>
            </a:r>
          </a:p>
          <a:p>
            <a:pPr marL="0" indent="0">
              <a:buNone/>
            </a:pPr>
            <a:endParaRPr lang="en-US" sz="2200" dirty="0"/>
          </a:p>
        </p:txBody>
      </p:sp>
    </p:spTree>
    <p:extLst>
      <p:ext uri="{BB962C8B-B14F-4D97-AF65-F5344CB8AC3E}">
        <p14:creationId xmlns:p14="http://schemas.microsoft.com/office/powerpoint/2010/main" val="8396935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58</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Mapping SpaceX Launch Facilities Using Folium</a:t>
            </a:r>
            <a:endParaRPr lang="en-US" dirty="0">
              <a:solidFill>
                <a:srgbClr val="0B49CB"/>
              </a:solidFill>
              <a:latin typeface="Abadi"/>
            </a:endParaRPr>
          </a:p>
        </p:txBody>
      </p:sp>
      <p:pic>
        <p:nvPicPr>
          <p:cNvPr id="8" name="Picture 7">
            <a:extLst>
              <a:ext uri="{FF2B5EF4-FFF2-40B4-BE49-F238E27FC236}">
                <a16:creationId xmlns:a16="http://schemas.microsoft.com/office/drawing/2014/main" id="{2E275A59-E27A-CF8A-1783-C346BBED3C4C}"/>
              </a:ext>
            </a:extLst>
          </p:cNvPr>
          <p:cNvPicPr>
            <a:picLocks noChangeAspect="1"/>
          </p:cNvPicPr>
          <p:nvPr/>
        </p:nvPicPr>
        <p:blipFill>
          <a:blip r:embed="rId3"/>
          <a:stretch>
            <a:fillRect/>
          </a:stretch>
        </p:blipFill>
        <p:spPr>
          <a:xfrm>
            <a:off x="734028" y="1405890"/>
            <a:ext cx="10551583" cy="4743450"/>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59</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Color-Labeled Map of SpaceX Launch Success and Failure</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8B4B62BE-C633-2D97-0EDE-8665A69484C0}"/>
              </a:ext>
            </a:extLst>
          </p:cNvPr>
          <p:cNvPicPr>
            <a:picLocks noChangeAspect="1"/>
          </p:cNvPicPr>
          <p:nvPr/>
        </p:nvPicPr>
        <p:blipFill>
          <a:blip r:embed="rId4"/>
          <a:stretch>
            <a:fillRect/>
          </a:stretch>
        </p:blipFill>
        <p:spPr>
          <a:xfrm>
            <a:off x="734028" y="1588771"/>
            <a:ext cx="10551583" cy="4436802"/>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0" y="1557949"/>
            <a:ext cx="10687961" cy="473854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8800" b="1" dirty="0">
                <a:solidFill>
                  <a:schemeClr val="tx1"/>
                </a:solidFill>
              </a:rPr>
              <a:t>Data Collection Methodology</a:t>
            </a:r>
          </a:p>
          <a:p>
            <a:r>
              <a:rPr lang="en-US" sz="8800" dirty="0">
                <a:solidFill>
                  <a:schemeClr val="tx1"/>
                </a:solidFill>
              </a:rPr>
              <a:t>Data was collected from </a:t>
            </a:r>
            <a:r>
              <a:rPr lang="en-US" sz="8800" b="1" dirty="0">
                <a:solidFill>
                  <a:schemeClr val="tx1"/>
                </a:solidFill>
              </a:rPr>
              <a:t>SpaceX REST API</a:t>
            </a:r>
            <a:r>
              <a:rPr lang="en-US" sz="8800" dirty="0">
                <a:solidFill>
                  <a:schemeClr val="tx1"/>
                </a:solidFill>
              </a:rPr>
              <a:t> and </a:t>
            </a:r>
            <a:r>
              <a:rPr lang="en-US" sz="8800" b="1" dirty="0">
                <a:solidFill>
                  <a:schemeClr val="tx1"/>
                </a:solidFill>
              </a:rPr>
              <a:t>Wikipedia</a:t>
            </a:r>
            <a:r>
              <a:rPr lang="en-US" sz="8800" dirty="0">
                <a:solidFill>
                  <a:schemeClr val="tx1"/>
                </a:solidFill>
              </a:rPr>
              <a:t> using API calls and web scraping.</a:t>
            </a:r>
          </a:p>
          <a:p>
            <a:r>
              <a:rPr lang="en-US" sz="8800" dirty="0">
                <a:solidFill>
                  <a:schemeClr val="tx1"/>
                </a:solidFill>
              </a:rPr>
              <a:t>The dataset included information about </a:t>
            </a:r>
            <a:r>
              <a:rPr lang="en-US" sz="8800" b="1" dirty="0">
                <a:solidFill>
                  <a:schemeClr val="tx1"/>
                </a:solidFill>
              </a:rPr>
              <a:t>launch dates, payload mass, booster version, landing site, and success status</a:t>
            </a:r>
            <a:r>
              <a:rPr lang="en-US" sz="8800" dirty="0">
                <a:solidFill>
                  <a:schemeClr val="tx1"/>
                </a:solidFill>
              </a:rPr>
              <a:t>.</a:t>
            </a:r>
          </a:p>
          <a:p>
            <a:pPr marL="0" indent="0">
              <a:spcBef>
                <a:spcPts val="1800"/>
              </a:spcBef>
              <a:buNone/>
            </a:pPr>
            <a:r>
              <a:rPr lang="en-US" sz="8800" b="1" dirty="0">
                <a:solidFill>
                  <a:schemeClr val="tx1"/>
                </a:solidFill>
              </a:rPr>
              <a:t>Data Wrangling</a:t>
            </a:r>
          </a:p>
          <a:p>
            <a:r>
              <a:rPr lang="en-US" sz="8800" dirty="0">
                <a:solidFill>
                  <a:schemeClr val="tx1"/>
                </a:solidFill>
              </a:rPr>
              <a:t>Cleaned and processed raw data using </a:t>
            </a:r>
            <a:r>
              <a:rPr lang="en-US" sz="8800" b="1" dirty="0">
                <a:solidFill>
                  <a:schemeClr val="tx1"/>
                </a:solidFill>
              </a:rPr>
              <a:t>Pandas</a:t>
            </a:r>
            <a:r>
              <a:rPr lang="en-US" sz="8800" dirty="0">
                <a:solidFill>
                  <a:schemeClr val="tx1"/>
                </a:solidFill>
              </a:rPr>
              <a:t>.</a:t>
            </a:r>
          </a:p>
          <a:p>
            <a:r>
              <a:rPr lang="en-US" sz="8800" dirty="0">
                <a:solidFill>
                  <a:schemeClr val="tx1"/>
                </a:solidFill>
              </a:rPr>
              <a:t>Replaced missing payload mass values with the </a:t>
            </a:r>
            <a:r>
              <a:rPr lang="en-US" sz="8800" b="1" dirty="0">
                <a:solidFill>
                  <a:schemeClr val="tx1"/>
                </a:solidFill>
              </a:rPr>
              <a:t>mean</a:t>
            </a:r>
            <a:r>
              <a:rPr lang="en-US" sz="8800" dirty="0">
                <a:solidFill>
                  <a:schemeClr val="tx1"/>
                </a:solidFill>
              </a:rPr>
              <a:t>, converted data types, and removed redundant columns.</a:t>
            </a:r>
          </a:p>
          <a:p>
            <a:r>
              <a:rPr lang="en-US" sz="8800" dirty="0">
                <a:solidFill>
                  <a:schemeClr val="tx1"/>
                </a:solidFill>
              </a:rPr>
              <a:t>Created a new </a:t>
            </a:r>
            <a:r>
              <a:rPr lang="en-US" sz="8800" b="1" dirty="0">
                <a:solidFill>
                  <a:schemeClr val="tx1"/>
                </a:solidFill>
              </a:rPr>
              <a:t>binary target variable</a:t>
            </a:r>
            <a:r>
              <a:rPr lang="en-US" sz="8800" dirty="0">
                <a:solidFill>
                  <a:schemeClr val="tx1"/>
                </a:solidFill>
              </a:rPr>
              <a:t> (class) to represent landing success (1) or failure (0).</a:t>
            </a:r>
          </a:p>
          <a:p>
            <a:pPr marL="0" indent="0">
              <a:spcBef>
                <a:spcPts val="1800"/>
              </a:spcBef>
              <a:buNone/>
            </a:pPr>
            <a:r>
              <a:rPr lang="en-US" sz="8800" b="1" dirty="0">
                <a:solidFill>
                  <a:schemeClr val="tx1"/>
                </a:solidFill>
              </a:rPr>
              <a:t>Exploratory Data Analysis (EDA)</a:t>
            </a:r>
          </a:p>
          <a:p>
            <a:r>
              <a:rPr lang="en-US" sz="8800" dirty="0">
                <a:solidFill>
                  <a:schemeClr val="tx1"/>
                </a:solidFill>
              </a:rPr>
              <a:t>Conducted EDA using </a:t>
            </a:r>
            <a:r>
              <a:rPr lang="en-US" sz="8800" b="1" dirty="0">
                <a:solidFill>
                  <a:schemeClr val="tx1"/>
                </a:solidFill>
              </a:rPr>
              <a:t>Matplotlib</a:t>
            </a:r>
            <a:r>
              <a:rPr lang="en-US" sz="8800" dirty="0">
                <a:solidFill>
                  <a:schemeClr val="tx1"/>
                </a:solidFill>
              </a:rPr>
              <a:t>, </a:t>
            </a:r>
            <a:r>
              <a:rPr lang="en-US" sz="8800" b="1" dirty="0">
                <a:solidFill>
                  <a:schemeClr val="tx1"/>
                </a:solidFill>
              </a:rPr>
              <a:t>Seaborn</a:t>
            </a:r>
            <a:r>
              <a:rPr lang="en-US" sz="8800" dirty="0">
                <a:solidFill>
                  <a:schemeClr val="tx1"/>
                </a:solidFill>
              </a:rPr>
              <a:t>, and </a:t>
            </a:r>
            <a:r>
              <a:rPr lang="en-US" sz="8800" b="1" dirty="0">
                <a:solidFill>
                  <a:schemeClr val="tx1"/>
                </a:solidFill>
              </a:rPr>
              <a:t>SQL queries</a:t>
            </a:r>
            <a:r>
              <a:rPr lang="en-US" sz="8800" dirty="0">
                <a:solidFill>
                  <a:schemeClr val="tx1"/>
                </a:solidFill>
              </a:rPr>
              <a:t>.</a:t>
            </a:r>
          </a:p>
          <a:p>
            <a:r>
              <a:rPr lang="en-US" sz="8800" dirty="0">
                <a:solidFill>
                  <a:schemeClr val="tx1"/>
                </a:solidFill>
              </a:rPr>
              <a:t>Identified correlations between payload, orbit type, and success rate.</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60</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Proximity Analysis of Launch Site and Surrounding Infrastructure</a:t>
            </a:r>
            <a:endParaRPr lang="en-US" dirty="0">
              <a:solidFill>
                <a:srgbClr val="0B49CB"/>
              </a:solidFill>
              <a:latin typeface="Abadi"/>
            </a:endParaRPr>
          </a:p>
        </p:txBody>
      </p:sp>
      <p:pic>
        <p:nvPicPr>
          <p:cNvPr id="10" name="Picture 9">
            <a:extLst>
              <a:ext uri="{FF2B5EF4-FFF2-40B4-BE49-F238E27FC236}">
                <a16:creationId xmlns:a16="http://schemas.microsoft.com/office/drawing/2014/main" id="{A2406AE2-3124-ED33-B5B8-DD4A23B02133}"/>
              </a:ext>
            </a:extLst>
          </p:cNvPr>
          <p:cNvPicPr>
            <a:picLocks noChangeAspect="1"/>
          </p:cNvPicPr>
          <p:nvPr/>
        </p:nvPicPr>
        <p:blipFill>
          <a:blip r:embed="rId3"/>
          <a:stretch>
            <a:fillRect/>
          </a:stretch>
        </p:blipFill>
        <p:spPr>
          <a:xfrm>
            <a:off x="948690" y="1394460"/>
            <a:ext cx="10081260" cy="5246370"/>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62</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SpaceX Launch Records Dashboard – Total Successful Launches by Site</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8711537F-826C-2EF6-B66B-5AA922072239}"/>
              </a:ext>
            </a:extLst>
          </p:cNvPr>
          <p:cNvPicPr>
            <a:picLocks noChangeAspect="1"/>
          </p:cNvPicPr>
          <p:nvPr/>
        </p:nvPicPr>
        <p:blipFill>
          <a:blip r:embed="rId3"/>
          <a:srcRect b="25300"/>
          <a:stretch>
            <a:fillRect/>
          </a:stretch>
        </p:blipFill>
        <p:spPr>
          <a:xfrm>
            <a:off x="2148840" y="1428751"/>
            <a:ext cx="7955280" cy="2548889"/>
          </a:xfrm>
          <a:prstGeom prst="rect">
            <a:avLst/>
          </a:prstGeom>
        </p:spPr>
      </p:pic>
      <p:pic>
        <p:nvPicPr>
          <p:cNvPr id="7" name="Picture 6">
            <a:extLst>
              <a:ext uri="{FF2B5EF4-FFF2-40B4-BE49-F238E27FC236}">
                <a16:creationId xmlns:a16="http://schemas.microsoft.com/office/drawing/2014/main" id="{A2070569-69B1-8AD7-0575-4AC9C8401E58}"/>
              </a:ext>
            </a:extLst>
          </p:cNvPr>
          <p:cNvPicPr>
            <a:picLocks noChangeAspect="1"/>
          </p:cNvPicPr>
          <p:nvPr/>
        </p:nvPicPr>
        <p:blipFill>
          <a:blip r:embed="rId4"/>
          <a:stretch>
            <a:fillRect/>
          </a:stretch>
        </p:blipFill>
        <p:spPr>
          <a:xfrm>
            <a:off x="2148840" y="3977640"/>
            <a:ext cx="7955280" cy="234171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425F31-4478-F805-0EE8-6912DDE43AB9}"/>
              </a:ext>
            </a:extLst>
          </p:cNvPr>
          <p:cNvSpPr>
            <a:spLocks noGrp="1"/>
          </p:cNvSpPr>
          <p:nvPr>
            <p:ph idx="1"/>
          </p:nvPr>
        </p:nvSpPr>
        <p:spPr>
          <a:xfrm>
            <a:off x="838200" y="994410"/>
            <a:ext cx="10515600" cy="5536883"/>
          </a:xfrm>
        </p:spPr>
        <p:txBody>
          <a:bodyPr/>
          <a:lstStyle/>
          <a:p>
            <a:r>
              <a:rPr lang="en-US" sz="2200" dirty="0"/>
              <a:t>The dashboard visualizes </a:t>
            </a:r>
            <a:r>
              <a:rPr lang="en-US" sz="2200" b="1" dirty="0"/>
              <a:t>SpaceX launch records</a:t>
            </a:r>
            <a:r>
              <a:rPr lang="en-US" sz="2200" dirty="0"/>
              <a:t> and allows users to analyze the </a:t>
            </a:r>
            <a:r>
              <a:rPr lang="en-US" sz="2200" b="1" dirty="0"/>
              <a:t>success rates of launches across different sites</a:t>
            </a:r>
            <a:r>
              <a:rPr lang="en-US" sz="2200" dirty="0"/>
              <a:t>.</a:t>
            </a:r>
          </a:p>
          <a:p>
            <a:r>
              <a:rPr lang="en-US" sz="2200" dirty="0"/>
              <a:t>The </a:t>
            </a:r>
            <a:r>
              <a:rPr lang="en-US" sz="2200" b="1" dirty="0"/>
              <a:t>dropdown menu</a:t>
            </a:r>
            <a:r>
              <a:rPr lang="en-US" sz="2200" dirty="0"/>
              <a:t> at the top lets users filter data by specific launch sites or view all sites together.</a:t>
            </a:r>
          </a:p>
          <a:p>
            <a:r>
              <a:rPr lang="en-US" sz="2200" dirty="0"/>
              <a:t>The </a:t>
            </a:r>
            <a:r>
              <a:rPr lang="en-US" sz="2200" b="1" dirty="0"/>
              <a:t>pie chart</a:t>
            </a:r>
            <a:r>
              <a:rPr lang="en-US" sz="2200" dirty="0"/>
              <a:t> in the center shows the </a:t>
            </a:r>
            <a:r>
              <a:rPr lang="en-US" sz="2200" b="1" dirty="0"/>
              <a:t>distribution of successful launches</a:t>
            </a:r>
            <a:r>
              <a:rPr lang="en-US" sz="2200" dirty="0"/>
              <a:t> among SpaceX launch sites. Each color corresponds to a different site (e.g., KSC LC-39A, CCAFS LC-40, VAFB SLC-4E, etc.).</a:t>
            </a:r>
          </a:p>
          <a:p>
            <a:r>
              <a:rPr lang="en-US" sz="2200" dirty="0"/>
              <a:t>The </a:t>
            </a:r>
            <a:r>
              <a:rPr lang="en-US" sz="2200" b="1" dirty="0"/>
              <a:t>payload range slider</a:t>
            </a:r>
            <a:r>
              <a:rPr lang="en-US" sz="2200" dirty="0"/>
              <a:t> at the bottom enables filtering of launches based on payload mass (in kilograms).</a:t>
            </a:r>
          </a:p>
          <a:p>
            <a:r>
              <a:rPr lang="en-US" sz="2200" dirty="0"/>
              <a:t>From the chart, it is evident that </a:t>
            </a:r>
            <a:r>
              <a:rPr lang="en-US" sz="2200" b="1" dirty="0"/>
              <a:t>KSC LC-39A</a:t>
            </a:r>
            <a:r>
              <a:rPr lang="en-US" sz="2200" dirty="0"/>
              <a:t> has the </a:t>
            </a:r>
            <a:r>
              <a:rPr lang="en-US" sz="2200" b="1" dirty="0"/>
              <a:t>highest number of successful launches (41.7%)</a:t>
            </a:r>
            <a:r>
              <a:rPr lang="en-US" sz="2200" dirty="0"/>
              <a:t>, followed by </a:t>
            </a:r>
            <a:r>
              <a:rPr lang="en-US" sz="2200" b="1" dirty="0"/>
              <a:t>CCAFS LC-40 (29.2%)</a:t>
            </a:r>
            <a:r>
              <a:rPr lang="en-US" sz="2200" dirty="0"/>
              <a:t>, while </a:t>
            </a:r>
            <a:r>
              <a:rPr lang="en-US" sz="2200" b="1" dirty="0"/>
              <a:t>VAFB SLC-4E</a:t>
            </a:r>
            <a:r>
              <a:rPr lang="en-US" sz="2200" dirty="0"/>
              <a:t> and </a:t>
            </a:r>
            <a:r>
              <a:rPr lang="en-US" sz="2200" b="1" dirty="0"/>
              <a:t>CCAFS SLC-40</a:t>
            </a:r>
            <a:r>
              <a:rPr lang="en-US" sz="2200" dirty="0"/>
              <a:t> have comparatively fewer successful missions.</a:t>
            </a:r>
          </a:p>
          <a:p>
            <a:endParaRPr lang="en-US" sz="2200" dirty="0"/>
          </a:p>
        </p:txBody>
      </p:sp>
    </p:spTree>
    <p:extLst>
      <p:ext uri="{BB962C8B-B14F-4D97-AF65-F5344CB8AC3E}">
        <p14:creationId xmlns:p14="http://schemas.microsoft.com/office/powerpoint/2010/main" val="154265839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64</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2722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SpaceX Launch Site KSC LC-39A – Launch Success Analysis</a:t>
            </a:r>
            <a:endParaRPr lang="en-US" dirty="0">
              <a:solidFill>
                <a:srgbClr val="0B49CB"/>
              </a:solidFill>
              <a:latin typeface="Abadi"/>
            </a:endParaRPr>
          </a:p>
        </p:txBody>
      </p:sp>
      <p:pic>
        <p:nvPicPr>
          <p:cNvPr id="7" name="Picture 6">
            <a:extLst>
              <a:ext uri="{FF2B5EF4-FFF2-40B4-BE49-F238E27FC236}">
                <a16:creationId xmlns:a16="http://schemas.microsoft.com/office/drawing/2014/main" id="{35844BF8-8B54-1BAA-4366-9BD295C5FFA4}"/>
              </a:ext>
            </a:extLst>
          </p:cNvPr>
          <p:cNvPicPr>
            <a:picLocks noChangeAspect="1"/>
          </p:cNvPicPr>
          <p:nvPr/>
        </p:nvPicPr>
        <p:blipFill>
          <a:blip r:embed="rId3"/>
          <a:stretch>
            <a:fillRect/>
          </a:stretch>
        </p:blipFill>
        <p:spPr>
          <a:xfrm>
            <a:off x="770010" y="1399262"/>
            <a:ext cx="10397099" cy="439574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CD3246-45BC-9AB4-D4C1-1353D987010B}"/>
              </a:ext>
            </a:extLst>
          </p:cNvPr>
          <p:cNvSpPr>
            <a:spLocks noGrp="1"/>
          </p:cNvSpPr>
          <p:nvPr>
            <p:ph idx="1"/>
          </p:nvPr>
        </p:nvSpPr>
        <p:spPr>
          <a:xfrm>
            <a:off x="838200" y="517683"/>
            <a:ext cx="10515600" cy="5822633"/>
          </a:xfrm>
        </p:spPr>
        <p:txBody>
          <a:bodyPr/>
          <a:lstStyle/>
          <a:p>
            <a:pPr marL="0" indent="0">
              <a:buNone/>
            </a:pPr>
            <a:r>
              <a:rPr lang="en-US" sz="2200" b="1" dirty="0"/>
              <a:t>1. Pie Chart (Launch Success vs Failure for KSC LC-39A):</a:t>
            </a:r>
          </a:p>
          <a:p>
            <a:r>
              <a:rPr lang="en-US" sz="2200" dirty="0"/>
              <a:t>This chart displays the </a:t>
            </a:r>
            <a:r>
              <a:rPr lang="en-US" sz="2200" b="1" dirty="0"/>
              <a:t>ratio of successful and failed launches</a:t>
            </a:r>
            <a:r>
              <a:rPr lang="en-US" sz="2200" dirty="0"/>
              <a:t> at the </a:t>
            </a:r>
            <a:r>
              <a:rPr lang="en-US" sz="2200" b="1" dirty="0"/>
              <a:t>KSC LC-39A</a:t>
            </a:r>
            <a:r>
              <a:rPr lang="en-US" sz="2200" dirty="0"/>
              <a:t> site.</a:t>
            </a:r>
          </a:p>
          <a:p>
            <a:r>
              <a:rPr lang="en-US" sz="2200" b="1" dirty="0"/>
              <a:t>Blue (76.9%)</a:t>
            </a:r>
            <a:r>
              <a:rPr lang="en-US" sz="2200" dirty="0"/>
              <a:t> represents successful launches, while </a:t>
            </a:r>
            <a:r>
              <a:rPr lang="en-US" sz="2200" b="1" dirty="0"/>
              <a:t>Red (23.1%)</a:t>
            </a:r>
            <a:r>
              <a:rPr lang="en-US" sz="2200" dirty="0"/>
              <a:t> indicates failures.</a:t>
            </a:r>
          </a:p>
          <a:p>
            <a:r>
              <a:rPr lang="en-US" sz="2200" dirty="0"/>
              <a:t>From the visualization, it is evident that </a:t>
            </a:r>
            <a:r>
              <a:rPr lang="en-US" sz="2200" b="1" dirty="0"/>
              <a:t>KSC LC-39A</a:t>
            </a:r>
            <a:r>
              <a:rPr lang="en-US" sz="2200" dirty="0"/>
              <a:t> has the </a:t>
            </a:r>
            <a:r>
              <a:rPr lang="en-US" sz="2200" b="1" dirty="0"/>
              <a:t>highest success ratio</a:t>
            </a:r>
            <a:r>
              <a:rPr lang="en-US" sz="2200" dirty="0"/>
              <a:t> among all SpaceX launch sites, reflecting the site’s </a:t>
            </a:r>
            <a:r>
              <a:rPr lang="en-US" sz="2200" b="1" dirty="0"/>
              <a:t>strong reliability and operational efficiency</a:t>
            </a:r>
            <a:r>
              <a:rPr lang="en-US" sz="2200" dirty="0"/>
              <a:t>.</a:t>
            </a:r>
          </a:p>
          <a:p>
            <a:endParaRPr lang="en-US" dirty="0"/>
          </a:p>
          <a:p>
            <a:pPr marL="0" indent="0">
              <a:buNone/>
            </a:pPr>
            <a:r>
              <a:rPr lang="en-US" sz="2200" b="1" dirty="0"/>
              <a:t>2. Scatter Plot (Payload vs Launch Success for KSC LC-39A):</a:t>
            </a:r>
          </a:p>
          <a:p>
            <a:r>
              <a:rPr lang="en-US" sz="2200" dirty="0"/>
              <a:t>The scatter plot shows the </a:t>
            </a:r>
            <a:r>
              <a:rPr lang="en-US" sz="2200" b="1" dirty="0"/>
              <a:t>correlation between payload mass (in kg)</a:t>
            </a:r>
            <a:r>
              <a:rPr lang="en-US" sz="2200" dirty="0"/>
              <a:t> and </a:t>
            </a:r>
            <a:r>
              <a:rPr lang="en-US" sz="2200" b="1" dirty="0"/>
              <a:t>launch success</a:t>
            </a:r>
            <a:r>
              <a:rPr lang="en-US" sz="2200" dirty="0"/>
              <a:t> at the same site.</a:t>
            </a:r>
          </a:p>
          <a:p>
            <a:r>
              <a:rPr lang="en-US" sz="2200" dirty="0"/>
              <a:t>Each point represents a single launch, color-coded by the </a:t>
            </a:r>
            <a:r>
              <a:rPr lang="en-US" sz="2200" b="1" dirty="0"/>
              <a:t>Booster Version Category</a:t>
            </a:r>
            <a:r>
              <a:rPr lang="en-US" sz="2200" dirty="0"/>
              <a:t> (e.g., FT, B4, B5).</a:t>
            </a:r>
          </a:p>
          <a:p>
            <a:r>
              <a:rPr lang="en-US" sz="2200" dirty="0"/>
              <a:t>The majority of successful launches (class = 1) are seen </a:t>
            </a:r>
            <a:r>
              <a:rPr lang="en-US" sz="2200" b="1" dirty="0"/>
              <a:t>across a wide range of payload masses</a:t>
            </a:r>
            <a:r>
              <a:rPr lang="en-US" sz="2200" dirty="0"/>
              <a:t>, suggesting payload weight does not significantly reduce success probability.</a:t>
            </a:r>
          </a:p>
          <a:p>
            <a:pPr marL="514350" indent="-514350">
              <a:buFont typeface="+mj-lt"/>
              <a:buAutoNum type="arabicPeriod"/>
            </a:pPr>
            <a:endParaRPr lang="en-US" dirty="0"/>
          </a:p>
        </p:txBody>
      </p:sp>
    </p:spTree>
    <p:extLst>
      <p:ext uri="{BB962C8B-B14F-4D97-AF65-F5344CB8AC3E}">
        <p14:creationId xmlns:p14="http://schemas.microsoft.com/office/powerpoint/2010/main" val="231351651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66</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t>SpaceX Launch Outcomes Across Payload Ranges for All Sites</a:t>
            </a:r>
            <a:endParaRPr lang="en-US" dirty="0"/>
          </a:p>
        </p:txBody>
      </p:sp>
      <p:pic>
        <p:nvPicPr>
          <p:cNvPr id="4" name="Picture 3">
            <a:extLst>
              <a:ext uri="{FF2B5EF4-FFF2-40B4-BE49-F238E27FC236}">
                <a16:creationId xmlns:a16="http://schemas.microsoft.com/office/drawing/2014/main" id="{81092EFC-6472-2A8F-91EB-B265CD2F1FEF}"/>
              </a:ext>
            </a:extLst>
          </p:cNvPr>
          <p:cNvPicPr>
            <a:picLocks noChangeAspect="1"/>
          </p:cNvPicPr>
          <p:nvPr/>
        </p:nvPicPr>
        <p:blipFill>
          <a:blip r:embed="rId3"/>
          <a:stretch>
            <a:fillRect/>
          </a:stretch>
        </p:blipFill>
        <p:spPr>
          <a:xfrm>
            <a:off x="2432685" y="1414139"/>
            <a:ext cx="7326630" cy="2666371"/>
          </a:xfrm>
          <a:prstGeom prst="rect">
            <a:avLst/>
          </a:prstGeom>
        </p:spPr>
      </p:pic>
      <p:pic>
        <p:nvPicPr>
          <p:cNvPr id="7" name="Picture 6">
            <a:extLst>
              <a:ext uri="{FF2B5EF4-FFF2-40B4-BE49-F238E27FC236}">
                <a16:creationId xmlns:a16="http://schemas.microsoft.com/office/drawing/2014/main" id="{CDE3CE29-4398-DF55-3BBB-CA5ADCF36772}"/>
              </a:ext>
            </a:extLst>
          </p:cNvPr>
          <p:cNvPicPr>
            <a:picLocks noChangeAspect="1"/>
          </p:cNvPicPr>
          <p:nvPr/>
        </p:nvPicPr>
        <p:blipFill>
          <a:blip r:embed="rId4"/>
          <a:stretch>
            <a:fillRect/>
          </a:stretch>
        </p:blipFill>
        <p:spPr>
          <a:xfrm>
            <a:off x="2432685" y="4091940"/>
            <a:ext cx="7326630" cy="257175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BF895C3-77F7-EB63-9317-F79C428EF7EF}"/>
              </a:ext>
            </a:extLst>
          </p:cNvPr>
          <p:cNvSpPr>
            <a:spLocks noGrp="1" noChangeArrowheads="1"/>
          </p:cNvSpPr>
          <p:nvPr>
            <p:ph idx="1"/>
          </p:nvPr>
        </p:nvSpPr>
        <p:spPr bwMode="auto">
          <a:xfrm>
            <a:off x="838200" y="1089899"/>
            <a:ext cx="10541000" cy="4678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Payload Range Slider:</a:t>
            </a:r>
            <a:br>
              <a:rPr kumimoji="0" lang="en-US" altLang="en-US" sz="2000" b="0" i="0" u="none" strike="noStrike" cap="none" normalizeH="0" baseline="0" dirty="0">
                <a:ln>
                  <a:noFill/>
                </a:ln>
                <a:solidFill>
                  <a:schemeClr val="tx1"/>
                </a:solidFill>
                <a:effectLst/>
                <a:latin typeface="Arial" panose="020B0604020202020204" pitchFamily="34" charset="0"/>
              </a:rPr>
            </a:br>
            <a:r>
              <a:rPr kumimoji="0" lang="en-US" altLang="en-US" sz="2000" b="0" i="0" u="none" strike="noStrike" cap="none" normalizeH="0" baseline="0" dirty="0">
                <a:ln>
                  <a:noFill/>
                </a:ln>
                <a:solidFill>
                  <a:schemeClr val="tx1"/>
                </a:solidFill>
                <a:effectLst/>
                <a:latin typeface="Arial" panose="020B0604020202020204" pitchFamily="34" charset="0"/>
              </a:rPr>
              <a:t>The range slider at the bottom allows dynamic filtering of launches based on payload mass.</a:t>
            </a:r>
            <a:br>
              <a:rPr kumimoji="0" lang="en-US" altLang="en-US" sz="2000" b="0" i="0" u="none" strike="noStrike" cap="none" normalizeH="0" baseline="0" dirty="0">
                <a:ln>
                  <a:noFill/>
                </a:ln>
                <a:solidFill>
                  <a:schemeClr val="tx1"/>
                </a:solidFill>
                <a:effectLst/>
                <a:latin typeface="Arial" panose="020B0604020202020204" pitchFamily="34" charset="0"/>
              </a:rPr>
            </a:br>
            <a:r>
              <a:rPr kumimoji="0" lang="en-US" altLang="en-US" sz="2000" b="0" i="0" u="none" strike="noStrike" cap="none" normalizeH="0" baseline="0" dirty="0">
                <a:ln>
                  <a:noFill/>
                </a:ln>
                <a:solidFill>
                  <a:schemeClr val="tx1"/>
                </a:solidFill>
                <a:effectLst/>
                <a:latin typeface="Arial" panose="020B0604020202020204" pitchFamily="34" charset="0"/>
              </a:rPr>
              <a:t>This helps visualize how success rates vary for light, medium, and heavy payloads.</a:t>
            </a:r>
          </a:p>
          <a:p>
            <a:pPr marL="0" marR="0" lvl="0" indent="0" algn="l" defTabSz="914400" rtl="0" eaLnBrk="0" fontAlgn="base" latinLnBrk="0" hangingPunct="0">
              <a:lnSpc>
                <a:spcPct val="100000"/>
              </a:lnSpc>
              <a:spcBef>
                <a:spcPts val="120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Scatter Points:</a:t>
            </a:r>
            <a:br>
              <a:rPr kumimoji="0" lang="en-US" altLang="en-US" sz="2000" b="0" i="0" u="none" strike="noStrike" cap="none" normalizeH="0" baseline="0" dirty="0">
                <a:ln>
                  <a:noFill/>
                </a:ln>
                <a:solidFill>
                  <a:schemeClr val="tx1"/>
                </a:solidFill>
                <a:effectLst/>
                <a:latin typeface="Arial" panose="020B0604020202020204" pitchFamily="34" charset="0"/>
              </a:rPr>
            </a:br>
            <a:r>
              <a:rPr kumimoji="0" lang="en-US" altLang="en-US" sz="2000" b="0" i="0" u="none" strike="noStrike" cap="none" normalizeH="0" baseline="0" dirty="0">
                <a:ln>
                  <a:noFill/>
                </a:ln>
                <a:solidFill>
                  <a:schemeClr val="tx1"/>
                </a:solidFill>
                <a:effectLst/>
                <a:latin typeface="Arial" panose="020B0604020202020204" pitchFamily="34" charset="0"/>
              </a:rPr>
              <a:t>Each point represents a single SpaceX launch.</a:t>
            </a:r>
          </a:p>
          <a:p>
            <a:pPr marL="457200" lvl="1" indent="0" eaLnBrk="0" fontAlgn="base" hangingPunct="0">
              <a:lnSpc>
                <a:spcPct val="1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Arial" panose="020B0604020202020204" pitchFamily="34" charset="0"/>
              </a:rPr>
              <a:t>Blue / Green / Orange colors</a:t>
            </a:r>
            <a:r>
              <a:rPr kumimoji="0" lang="en-US" altLang="en-US" sz="2000" b="0" i="0" u="none" strike="noStrike" cap="none" normalizeH="0" baseline="0" dirty="0">
                <a:ln>
                  <a:noFill/>
                </a:ln>
                <a:solidFill>
                  <a:schemeClr val="tx1"/>
                </a:solidFill>
                <a:effectLst/>
                <a:latin typeface="Arial" panose="020B0604020202020204" pitchFamily="34" charset="0"/>
              </a:rPr>
              <a:t> denote different </a:t>
            </a:r>
            <a:r>
              <a:rPr kumimoji="0" lang="en-US" altLang="en-US" sz="2000" b="1" i="0" u="none" strike="noStrike" cap="none" normalizeH="0" baseline="0" dirty="0">
                <a:ln>
                  <a:noFill/>
                </a:ln>
                <a:solidFill>
                  <a:schemeClr val="tx1"/>
                </a:solidFill>
                <a:effectLst/>
                <a:latin typeface="Arial" panose="020B0604020202020204" pitchFamily="34" charset="0"/>
              </a:rPr>
              <a:t>Booster Versions</a:t>
            </a:r>
            <a:r>
              <a:rPr kumimoji="0" lang="en-US" altLang="en-US" sz="2000" b="0" i="0" u="none" strike="noStrike" cap="none" normalizeH="0" baseline="0" dirty="0">
                <a:ln>
                  <a:noFill/>
                </a:ln>
                <a:solidFill>
                  <a:schemeClr val="tx1"/>
                </a:solidFill>
                <a:effectLst/>
                <a:latin typeface="Arial" panose="020B0604020202020204" pitchFamily="34" charset="0"/>
              </a:rPr>
              <a:t>.</a:t>
            </a:r>
          </a:p>
          <a:p>
            <a:pPr marL="457200" lvl="1" indent="0" eaLnBrk="0" fontAlgn="base" hangingPunct="0">
              <a:lnSpc>
                <a:spcPct val="1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Arial" panose="020B0604020202020204" pitchFamily="34" charset="0"/>
              </a:rPr>
              <a:t>Y = 1 (top row)</a:t>
            </a:r>
            <a:r>
              <a:rPr kumimoji="0" lang="en-US" altLang="en-US" sz="2000" b="0" i="0" u="none" strike="noStrike" cap="none" normalizeH="0" baseline="0" dirty="0">
                <a:ln>
                  <a:noFill/>
                </a:ln>
                <a:solidFill>
                  <a:schemeClr val="tx1"/>
                </a:solidFill>
                <a:effectLst/>
                <a:latin typeface="Arial" panose="020B0604020202020204" pitchFamily="34" charset="0"/>
              </a:rPr>
              <a:t> → Successful launch</a:t>
            </a:r>
          </a:p>
          <a:p>
            <a:pPr marL="457200" lvl="1" indent="0" eaLnBrk="0" fontAlgn="base" hangingPunct="0">
              <a:lnSpc>
                <a:spcPct val="1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Arial" panose="020B0604020202020204" pitchFamily="34" charset="0"/>
              </a:rPr>
              <a:t>Y = 0 (bottom row)</a:t>
            </a:r>
            <a:r>
              <a:rPr kumimoji="0" lang="en-US" altLang="en-US" sz="2000" b="0" i="0" u="none" strike="noStrike" cap="none" normalizeH="0" baseline="0" dirty="0">
                <a:ln>
                  <a:noFill/>
                </a:ln>
                <a:solidFill>
                  <a:schemeClr val="tx1"/>
                </a:solidFill>
                <a:effectLst/>
                <a:latin typeface="Arial" panose="020B0604020202020204" pitchFamily="34" charset="0"/>
              </a:rPr>
              <a:t> → Failed launch</a:t>
            </a:r>
          </a:p>
          <a:p>
            <a:pPr marL="0" marR="0" lvl="0" indent="0" algn="l" defTabSz="914400" rtl="0" eaLnBrk="0" fontAlgn="base" latinLnBrk="0" hangingPunct="0">
              <a:lnSpc>
                <a:spcPct val="100000"/>
              </a:lnSpc>
              <a:spcBef>
                <a:spcPts val="120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Booster Versions:</a:t>
            </a:r>
            <a:br>
              <a:rPr kumimoji="0" lang="en-US" altLang="en-US" sz="2000" b="0" i="0" u="none" strike="noStrike" cap="none" normalizeH="0" baseline="0" dirty="0">
                <a:ln>
                  <a:noFill/>
                </a:ln>
                <a:solidFill>
                  <a:schemeClr val="tx1"/>
                </a:solidFill>
                <a:effectLst/>
                <a:latin typeface="Arial" panose="020B0604020202020204" pitchFamily="34" charset="0"/>
              </a:rPr>
            </a:br>
            <a:r>
              <a:rPr kumimoji="0" lang="en-US" altLang="en-US" sz="2000" b="0" i="0" u="none" strike="noStrike" cap="none" normalizeH="0" baseline="0" dirty="0">
                <a:ln>
                  <a:noFill/>
                </a:ln>
                <a:solidFill>
                  <a:schemeClr val="tx1"/>
                </a:solidFill>
                <a:effectLst/>
                <a:latin typeface="Arial" panose="020B0604020202020204" pitchFamily="34" charset="0"/>
              </a:rPr>
              <a:t>Different booster versions show varying success rates:</a:t>
            </a:r>
          </a:p>
          <a:p>
            <a:pPr marL="457200" lvl="1" indent="0" eaLnBrk="0" fontAlgn="base" hangingPunct="0">
              <a:lnSpc>
                <a:spcPct val="1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Arial" panose="020B0604020202020204" pitchFamily="34" charset="0"/>
              </a:rPr>
              <a:t>FT (Full Thrust)</a:t>
            </a:r>
            <a:r>
              <a:rPr kumimoji="0" lang="en-US" altLang="en-US" sz="2000" b="0" i="0" u="none" strike="noStrike" cap="none" normalizeH="0" baseline="0" dirty="0">
                <a:ln>
                  <a:noFill/>
                </a:ln>
                <a:solidFill>
                  <a:schemeClr val="tx1"/>
                </a:solidFill>
                <a:effectLst/>
                <a:latin typeface="Arial" panose="020B0604020202020204" pitchFamily="34" charset="0"/>
              </a:rPr>
              <a:t> → Highest number of successful launches</a:t>
            </a:r>
          </a:p>
          <a:p>
            <a:pPr marL="457200" lvl="1" indent="0" eaLnBrk="0" fontAlgn="base" hangingPunct="0">
              <a:lnSpc>
                <a:spcPct val="1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Arial" panose="020B0604020202020204" pitchFamily="34" charset="0"/>
              </a:rPr>
              <a:t>B4 and B5</a:t>
            </a:r>
            <a:r>
              <a:rPr kumimoji="0" lang="en-US" altLang="en-US" sz="2000" b="0" i="0" u="none" strike="noStrike" cap="none" normalizeH="0" baseline="0" dirty="0">
                <a:ln>
                  <a:noFill/>
                </a:ln>
                <a:solidFill>
                  <a:schemeClr val="tx1"/>
                </a:solidFill>
                <a:effectLst/>
                <a:latin typeface="Arial" panose="020B0604020202020204" pitchFamily="34" charset="0"/>
              </a:rPr>
              <a:t> → Moderate success, often used for medium payloads</a:t>
            </a:r>
          </a:p>
          <a:p>
            <a:pPr marL="457200" lvl="1" indent="0" eaLnBrk="0" fontAlgn="base" hangingPunct="0">
              <a:lnSpc>
                <a:spcPct val="1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Arial" panose="020B0604020202020204" pitchFamily="34" charset="0"/>
              </a:rPr>
              <a:t>Older boosters</a:t>
            </a:r>
            <a:r>
              <a:rPr kumimoji="0" lang="en-US" altLang="en-US" sz="2000" b="0" i="0" u="none" strike="noStrike" cap="none" normalizeH="0" baseline="0" dirty="0">
                <a:ln>
                  <a:noFill/>
                </a:ln>
                <a:solidFill>
                  <a:schemeClr val="tx1"/>
                </a:solidFill>
                <a:effectLst/>
                <a:latin typeface="Arial" panose="020B0604020202020204" pitchFamily="34" charset="0"/>
              </a:rPr>
              <a:t> → More failures at higher payloads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6789506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69</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11C69B53-BC1D-079D-9EF6-D48EF773BBD9}"/>
              </a:ext>
            </a:extLst>
          </p:cNvPr>
          <p:cNvPicPr>
            <a:picLocks noChangeAspect="1"/>
          </p:cNvPicPr>
          <p:nvPr/>
        </p:nvPicPr>
        <p:blipFill>
          <a:blip r:embed="rId3"/>
          <a:stretch>
            <a:fillRect/>
          </a:stretch>
        </p:blipFill>
        <p:spPr>
          <a:xfrm>
            <a:off x="1341202" y="1478012"/>
            <a:ext cx="8745170" cy="4841338"/>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03D7F5B-ED23-5027-60B0-0DF75B772F06}"/>
              </a:ext>
            </a:extLst>
          </p:cNvPr>
          <p:cNvSpPr>
            <a:spLocks noGrp="1"/>
          </p:cNvSpPr>
          <p:nvPr>
            <p:ph idx="1"/>
          </p:nvPr>
        </p:nvSpPr>
        <p:spPr>
          <a:xfrm>
            <a:off x="838200" y="685800"/>
            <a:ext cx="10515600" cy="5594033"/>
          </a:xfrm>
        </p:spPr>
        <p:txBody>
          <a:bodyPr/>
          <a:lstStyle/>
          <a:p>
            <a:r>
              <a:rPr lang="en-US" sz="2200" dirty="0"/>
              <a:t>Visualized trends across years and launch sites.</a:t>
            </a:r>
            <a:endParaRPr lang="en-US" sz="2200" b="1" dirty="0"/>
          </a:p>
          <a:p>
            <a:pPr marL="0" indent="0">
              <a:spcBef>
                <a:spcPts val="1800"/>
              </a:spcBef>
              <a:buNone/>
            </a:pPr>
            <a:r>
              <a:rPr lang="en-US" sz="2200" b="1" dirty="0"/>
              <a:t>Interactive Visual Analytics</a:t>
            </a:r>
          </a:p>
          <a:p>
            <a:r>
              <a:rPr lang="en-US" sz="2200" dirty="0"/>
              <a:t>Used </a:t>
            </a:r>
            <a:r>
              <a:rPr lang="en-US" sz="2200" b="1" dirty="0"/>
              <a:t>Folium maps</a:t>
            </a:r>
            <a:r>
              <a:rPr lang="en-US" sz="2200" dirty="0"/>
              <a:t> to visualize </a:t>
            </a:r>
            <a:r>
              <a:rPr lang="en-US" sz="2200" b="1" dirty="0"/>
              <a:t>launch site locations and outcomes</a:t>
            </a:r>
            <a:r>
              <a:rPr lang="en-US" sz="2200" dirty="0"/>
              <a:t>.</a:t>
            </a:r>
          </a:p>
          <a:p>
            <a:r>
              <a:rPr lang="en-US" sz="2200" dirty="0"/>
              <a:t>Created </a:t>
            </a:r>
            <a:r>
              <a:rPr lang="en-US" sz="2200" b="1" dirty="0" err="1"/>
              <a:t>Plotly</a:t>
            </a:r>
            <a:r>
              <a:rPr lang="en-US" sz="2200" b="1" dirty="0"/>
              <a:t> Dash dashboards</a:t>
            </a:r>
            <a:r>
              <a:rPr lang="en-US" sz="2200" dirty="0"/>
              <a:t> for interactive exploration of payload and success trends.</a:t>
            </a:r>
          </a:p>
          <a:p>
            <a:pPr marL="0" indent="0">
              <a:spcBef>
                <a:spcPts val="1800"/>
              </a:spcBef>
              <a:buNone/>
            </a:pPr>
            <a:r>
              <a:rPr lang="en-US" sz="2200" b="1" dirty="0"/>
              <a:t>Predictive Analysis</a:t>
            </a:r>
          </a:p>
          <a:p>
            <a:r>
              <a:rPr lang="en-US" sz="2200" dirty="0"/>
              <a:t>Built, tuned, and evaluated </a:t>
            </a:r>
            <a:r>
              <a:rPr lang="en-US" sz="2200" b="1" dirty="0"/>
              <a:t>classification models</a:t>
            </a:r>
            <a:r>
              <a:rPr lang="en-US" sz="2200" dirty="0"/>
              <a:t> (Decision Tree, K-Nearest Neighbors, Logistic Regression, and SVM).</a:t>
            </a:r>
          </a:p>
          <a:p>
            <a:r>
              <a:rPr lang="en-US" sz="2200" dirty="0"/>
              <a:t>Optimized models using </a:t>
            </a:r>
            <a:r>
              <a:rPr lang="en-US" sz="2200" b="1" dirty="0" err="1"/>
              <a:t>GridSearchCV</a:t>
            </a:r>
            <a:r>
              <a:rPr lang="en-US" sz="2200" dirty="0"/>
              <a:t> to identify the best hyperparameters.</a:t>
            </a:r>
          </a:p>
          <a:p>
            <a:r>
              <a:rPr lang="en-US" sz="2200" dirty="0"/>
              <a:t>Achieved over </a:t>
            </a:r>
            <a:r>
              <a:rPr lang="en-US" sz="2200" b="1" dirty="0"/>
              <a:t>90% accuracy</a:t>
            </a:r>
            <a:r>
              <a:rPr lang="en-US" sz="2200" dirty="0"/>
              <a:t> in predicting landing success.</a:t>
            </a:r>
          </a:p>
        </p:txBody>
      </p:sp>
    </p:spTree>
    <p:extLst>
      <p:ext uri="{BB962C8B-B14F-4D97-AF65-F5344CB8AC3E}">
        <p14:creationId xmlns:p14="http://schemas.microsoft.com/office/powerpoint/2010/main" val="148623093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70</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7" name="Picture 6">
            <a:extLst>
              <a:ext uri="{FF2B5EF4-FFF2-40B4-BE49-F238E27FC236}">
                <a16:creationId xmlns:a16="http://schemas.microsoft.com/office/drawing/2014/main" id="{A9C66295-1D6C-7A44-F7B4-1B1A6D99E633}"/>
              </a:ext>
            </a:extLst>
          </p:cNvPr>
          <p:cNvPicPr>
            <a:picLocks noChangeAspect="1"/>
          </p:cNvPicPr>
          <p:nvPr/>
        </p:nvPicPr>
        <p:blipFill>
          <a:blip r:embed="rId3"/>
          <a:stretch>
            <a:fillRect/>
          </a:stretch>
        </p:blipFill>
        <p:spPr>
          <a:xfrm>
            <a:off x="2699863" y="1461692"/>
            <a:ext cx="5793897" cy="475375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71</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8" name="TextBox 7">
            <a:extLst>
              <a:ext uri="{FF2B5EF4-FFF2-40B4-BE49-F238E27FC236}">
                <a16:creationId xmlns:a16="http://schemas.microsoft.com/office/drawing/2014/main" id="{A15ACDF4-F70D-14C9-A9BB-039CF0DDAEA8}"/>
              </a:ext>
            </a:extLst>
          </p:cNvPr>
          <p:cNvSpPr txBox="1"/>
          <p:nvPr/>
        </p:nvSpPr>
        <p:spPr>
          <a:xfrm>
            <a:off x="619760" y="1534160"/>
            <a:ext cx="11013440" cy="3970318"/>
          </a:xfrm>
          <a:prstGeom prst="rect">
            <a:avLst/>
          </a:prstGeom>
          <a:noFill/>
        </p:spPr>
        <p:txBody>
          <a:bodyPr wrap="square" rtlCol="0">
            <a:spAutoFit/>
          </a:bodyPr>
          <a:lstStyle/>
          <a:p>
            <a:pPr marL="342900" indent="-342900">
              <a:buFont typeface="+mj-lt"/>
              <a:buAutoNum type="arabicPeriod"/>
            </a:pPr>
            <a:r>
              <a:rPr lang="en-US" dirty="0"/>
              <a:t>The project successfully analyzed </a:t>
            </a:r>
            <a:r>
              <a:rPr lang="en-US" b="1" dirty="0"/>
              <a:t>SpaceX launch data</a:t>
            </a:r>
            <a:r>
              <a:rPr lang="en-US" dirty="0"/>
              <a:t> to understand patterns influencing launch success and failure.</a:t>
            </a:r>
          </a:p>
          <a:p>
            <a:pPr marL="342900" indent="-342900">
              <a:buFont typeface="+mj-lt"/>
              <a:buAutoNum type="arabicPeriod"/>
            </a:pPr>
            <a:r>
              <a:rPr lang="en-US" b="1" dirty="0"/>
              <a:t>Folium maps</a:t>
            </a:r>
            <a:r>
              <a:rPr lang="en-US" dirty="0"/>
              <a:t> were used to visualize all launch site locations globally, showing proximity to coastlines, highways, and railways.</a:t>
            </a:r>
          </a:p>
          <a:p>
            <a:pPr marL="342900" indent="-342900">
              <a:buFont typeface="+mj-lt"/>
              <a:buAutoNum type="arabicPeriod"/>
            </a:pPr>
            <a:r>
              <a:rPr lang="en-US" dirty="0"/>
              <a:t>Spatial analysis helped identify how </a:t>
            </a:r>
            <a:r>
              <a:rPr lang="en-US" b="1" dirty="0"/>
              <a:t>geographical features</a:t>
            </a:r>
            <a:r>
              <a:rPr lang="en-US" dirty="0"/>
              <a:t> impact launch success rates.</a:t>
            </a:r>
          </a:p>
          <a:p>
            <a:pPr marL="342900" indent="-342900">
              <a:buFont typeface="+mj-lt"/>
              <a:buAutoNum type="arabicPeriod"/>
            </a:pPr>
            <a:r>
              <a:rPr lang="en-US" dirty="0"/>
              <a:t>Several </a:t>
            </a:r>
            <a:r>
              <a:rPr lang="en-US" b="1" dirty="0"/>
              <a:t>machine learning models</a:t>
            </a:r>
            <a:r>
              <a:rPr lang="en-US" dirty="0"/>
              <a:t> — Logistic Regression, SVM, Decision Tree, and KNN — were trained and evaluated for classification.</a:t>
            </a:r>
          </a:p>
          <a:p>
            <a:pPr marL="342900" indent="-342900">
              <a:buFont typeface="+mj-lt"/>
              <a:buAutoNum type="arabicPeriod"/>
            </a:pPr>
            <a:r>
              <a:rPr lang="en-US" dirty="0"/>
              <a:t>Among all models, the </a:t>
            </a:r>
            <a:r>
              <a:rPr lang="en-US" b="1" dirty="0"/>
              <a:t>Decision Tree classifier achieved the highest accuracy</a:t>
            </a:r>
            <a:r>
              <a:rPr lang="en-US" dirty="0"/>
              <a:t>, making it the most suitable for predicting launch success.</a:t>
            </a:r>
          </a:p>
          <a:p>
            <a:pPr marL="342900" indent="-342900">
              <a:buFont typeface="+mj-lt"/>
              <a:buAutoNum type="arabicPeriod"/>
            </a:pPr>
            <a:r>
              <a:rPr lang="en-US" dirty="0"/>
              <a:t>The </a:t>
            </a:r>
            <a:r>
              <a:rPr lang="en-US" b="1" dirty="0"/>
              <a:t>visual comparison of model accuracies</a:t>
            </a:r>
            <a:r>
              <a:rPr lang="en-US" dirty="0"/>
              <a:t> clearly highlighted differences in prediction performance.</a:t>
            </a:r>
          </a:p>
          <a:p>
            <a:pPr marL="342900" indent="-342900">
              <a:buFont typeface="+mj-lt"/>
              <a:buAutoNum type="arabicPeriod"/>
            </a:pPr>
            <a:r>
              <a:rPr lang="en-US" dirty="0"/>
              <a:t>The project demonstrated the </a:t>
            </a:r>
            <a:r>
              <a:rPr lang="en-US" b="1" dirty="0"/>
              <a:t>integration of geospatial mapping and predictive analytics</a:t>
            </a:r>
            <a:r>
              <a:rPr lang="en-US" dirty="0"/>
              <a:t> for aerospace data analysis.</a:t>
            </a:r>
          </a:p>
          <a:p>
            <a:pPr marL="342900" indent="-342900">
              <a:buFont typeface="+mj-lt"/>
              <a:buAutoNum type="arabicPeriod"/>
            </a:pPr>
            <a:r>
              <a:rPr lang="en-US" dirty="0"/>
              <a:t>Overall, the study provided meaningful insights to </a:t>
            </a:r>
            <a:r>
              <a:rPr lang="en-US" b="1" dirty="0"/>
              <a:t>optimize future SpaceX launches</a:t>
            </a:r>
            <a:r>
              <a:rPr lang="en-US" dirty="0"/>
              <a:t> through data-driven decision-making.</a:t>
            </a:r>
          </a:p>
        </p:txBody>
      </p:sp>
    </p:spTree>
    <p:extLst>
      <p:ext uri="{BB962C8B-B14F-4D97-AF65-F5344CB8AC3E}">
        <p14:creationId xmlns:p14="http://schemas.microsoft.com/office/powerpoint/2010/main" val="163012361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72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478280"/>
            <a:ext cx="10515600" cy="4732580"/>
          </a:xfrm>
          <a:prstGeom prst="rect">
            <a:avLst/>
          </a:prstGeom>
        </p:spPr>
        <p:txBody>
          <a:bodyPr>
            <a:normAutofit lnSpcReduction="10000"/>
          </a:bodyPr>
          <a:lstStyle/>
          <a:p>
            <a:pPr marL="0" indent="0">
              <a:lnSpc>
                <a:spcPct val="100000"/>
              </a:lnSpc>
              <a:spcBef>
                <a:spcPts val="1400"/>
              </a:spcBef>
              <a:buNone/>
            </a:pPr>
            <a:r>
              <a:rPr lang="en-US" sz="2400" b="1" dirty="0"/>
              <a:t>Tools and Technologies Used</a:t>
            </a:r>
          </a:p>
          <a:p>
            <a:pPr marL="457200" indent="-457200">
              <a:lnSpc>
                <a:spcPct val="100000"/>
              </a:lnSpc>
              <a:spcBef>
                <a:spcPts val="1400"/>
              </a:spcBef>
              <a:buFont typeface="+mj-lt"/>
              <a:buAutoNum type="arabicPeriod"/>
            </a:pPr>
            <a:r>
              <a:rPr lang="en-US" sz="2400" b="1" dirty="0"/>
              <a:t>Programming Language:</a:t>
            </a:r>
            <a:r>
              <a:rPr lang="en-US" sz="2400" dirty="0"/>
              <a:t> Python 3</a:t>
            </a:r>
          </a:p>
          <a:p>
            <a:pPr marL="457200" indent="-457200">
              <a:lnSpc>
                <a:spcPct val="100000"/>
              </a:lnSpc>
              <a:spcBef>
                <a:spcPts val="1400"/>
              </a:spcBef>
              <a:buFont typeface="+mj-lt"/>
              <a:buAutoNum type="arabicPeriod"/>
            </a:pPr>
            <a:r>
              <a:rPr lang="en-US" sz="2400" b="1" dirty="0"/>
              <a:t>Libraries:</a:t>
            </a:r>
          </a:p>
          <a:p>
            <a:pPr lvl="1">
              <a:lnSpc>
                <a:spcPct val="100000"/>
              </a:lnSpc>
              <a:spcBef>
                <a:spcPts val="1400"/>
              </a:spcBef>
            </a:pPr>
            <a:r>
              <a:rPr lang="en-US" sz="2000" i="1" dirty="0"/>
              <a:t>Pandas</a:t>
            </a:r>
            <a:r>
              <a:rPr lang="en-US" sz="2000" dirty="0"/>
              <a:t> – Data cleaning, exploration, and manipulation</a:t>
            </a:r>
          </a:p>
          <a:p>
            <a:pPr lvl="1">
              <a:lnSpc>
                <a:spcPct val="100000"/>
              </a:lnSpc>
              <a:spcBef>
                <a:spcPts val="1400"/>
              </a:spcBef>
            </a:pPr>
            <a:r>
              <a:rPr lang="en-US" sz="1800" i="1" dirty="0"/>
              <a:t>NumPy</a:t>
            </a:r>
            <a:r>
              <a:rPr lang="en-US" sz="1800" dirty="0"/>
              <a:t> – Numerical computations</a:t>
            </a:r>
          </a:p>
          <a:p>
            <a:pPr lvl="1">
              <a:lnSpc>
                <a:spcPct val="100000"/>
              </a:lnSpc>
              <a:spcBef>
                <a:spcPts val="1400"/>
              </a:spcBef>
            </a:pPr>
            <a:r>
              <a:rPr lang="en-US" sz="1800" i="1" dirty="0"/>
              <a:t>Matplotlib</a:t>
            </a:r>
            <a:r>
              <a:rPr lang="en-US" sz="1800" dirty="0"/>
              <a:t> and </a:t>
            </a:r>
            <a:r>
              <a:rPr lang="en-US" sz="1800" i="1" dirty="0"/>
              <a:t>Seaborn</a:t>
            </a:r>
            <a:r>
              <a:rPr lang="en-US" sz="1800" dirty="0"/>
              <a:t> – Visualization and exploratory data analysis</a:t>
            </a:r>
          </a:p>
          <a:p>
            <a:pPr lvl="1">
              <a:lnSpc>
                <a:spcPct val="100000"/>
              </a:lnSpc>
              <a:spcBef>
                <a:spcPts val="1400"/>
              </a:spcBef>
            </a:pPr>
            <a:r>
              <a:rPr lang="en-US" sz="1800" i="1" dirty="0"/>
              <a:t>Folium</a:t>
            </a:r>
            <a:r>
              <a:rPr lang="en-US" sz="1800" dirty="0"/>
              <a:t> – Interactive geospatial visualizations</a:t>
            </a:r>
          </a:p>
          <a:p>
            <a:pPr lvl="1">
              <a:lnSpc>
                <a:spcPct val="100000"/>
              </a:lnSpc>
              <a:spcBef>
                <a:spcPts val="1400"/>
              </a:spcBef>
            </a:pPr>
            <a:r>
              <a:rPr lang="en-US" sz="1800" i="1" dirty="0"/>
              <a:t>Scikit-learn</a:t>
            </a:r>
            <a:r>
              <a:rPr lang="en-US" sz="1800" dirty="0"/>
              <a:t> – Machine learning and model evaluation</a:t>
            </a:r>
            <a:endParaRPr lang="en-US" sz="1800" b="1" dirty="0">
              <a:solidFill>
                <a:schemeClr val="accent3">
                  <a:lumMod val="25000"/>
                </a:schemeClr>
              </a:solidFill>
              <a:latin typeface="Abadi" panose="020B0604020104020204" pitchFamily="34" charset="0"/>
            </a:endParaRPr>
          </a:p>
          <a:p>
            <a:pPr marL="457200" indent="-457200">
              <a:lnSpc>
                <a:spcPct val="100000"/>
              </a:lnSpc>
              <a:spcBef>
                <a:spcPts val="1400"/>
              </a:spcBef>
              <a:buFont typeface="+mj-lt"/>
              <a:buAutoNum type="arabicPeriod" startAt="3"/>
            </a:pPr>
            <a:r>
              <a:rPr lang="en-US" sz="2400" b="1" dirty="0"/>
              <a:t>Database:</a:t>
            </a:r>
            <a:r>
              <a:rPr lang="en-US" sz="2400" dirty="0"/>
              <a:t> SQLite (for SQL-based data exploration)</a:t>
            </a:r>
          </a:p>
          <a:p>
            <a:pPr marL="457200" indent="-457200">
              <a:lnSpc>
                <a:spcPct val="100000"/>
              </a:lnSpc>
              <a:spcBef>
                <a:spcPts val="1400"/>
              </a:spcBef>
              <a:buFont typeface="+mj-lt"/>
              <a:buAutoNum type="arabicPeriod" startAt="4"/>
            </a:pPr>
            <a:r>
              <a:rPr lang="en-US" sz="2400" b="1" dirty="0"/>
              <a:t>Environment:</a:t>
            </a:r>
            <a:r>
              <a:rPr lang="en-US" sz="2400" dirty="0"/>
              <a:t> </a:t>
            </a:r>
            <a:r>
              <a:rPr lang="en-US" sz="2400" dirty="0" err="1"/>
              <a:t>Jupyter</a:t>
            </a:r>
            <a:r>
              <a:rPr lang="en-US" sz="2400" dirty="0"/>
              <a:t> Notebook / IBM Watson Studio</a:t>
            </a:r>
            <a:endParaRPr lang="en-US" sz="2200" dirty="0"/>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C268BA-A0FA-7355-B9D9-547B46C1F187}"/>
              </a:ext>
            </a:extLst>
          </p:cNvPr>
          <p:cNvSpPr>
            <a:spLocks noGrp="1"/>
          </p:cNvSpPr>
          <p:nvPr>
            <p:ph idx="1"/>
          </p:nvPr>
        </p:nvSpPr>
        <p:spPr>
          <a:xfrm>
            <a:off x="838200" y="533400"/>
            <a:ext cx="10515600" cy="5643563"/>
          </a:xfrm>
        </p:spPr>
        <p:txBody>
          <a:bodyPr/>
          <a:lstStyle/>
          <a:p>
            <a:pPr marL="0" indent="0">
              <a:buNone/>
            </a:pPr>
            <a:r>
              <a:rPr lang="en-US" b="1" dirty="0"/>
              <a:t>Dataset Information</a:t>
            </a:r>
          </a:p>
          <a:p>
            <a:r>
              <a:rPr lang="it-IT" b="1" dirty="0"/>
              <a:t>Dataset Name:</a:t>
            </a:r>
            <a:r>
              <a:rPr lang="it-IT" dirty="0"/>
              <a:t> </a:t>
            </a:r>
            <a:r>
              <a:rPr lang="it-IT" i="1" dirty="0"/>
              <a:t>SpaceX Falcon 9 Launch Dataset</a:t>
            </a:r>
          </a:p>
          <a:p>
            <a:r>
              <a:rPr lang="en-US" b="1" dirty="0"/>
              <a:t>Source:</a:t>
            </a:r>
            <a:r>
              <a:rPr lang="en-US" dirty="0"/>
              <a:t> IBM Data Science Capstone Project dataset</a:t>
            </a:r>
          </a:p>
          <a:p>
            <a:r>
              <a:rPr lang="en-US" b="1" dirty="0"/>
              <a:t>Key Attributes:</a:t>
            </a:r>
            <a:endParaRPr lang="en-US" dirty="0"/>
          </a:p>
          <a:p>
            <a:pPr lvl="1"/>
            <a:r>
              <a:rPr lang="en-US" dirty="0" err="1"/>
              <a:t>FlightNumber</a:t>
            </a:r>
            <a:r>
              <a:rPr lang="en-US" dirty="0"/>
              <a:t>, </a:t>
            </a:r>
            <a:r>
              <a:rPr lang="en-US" dirty="0" err="1"/>
              <a:t>LaunchSite</a:t>
            </a:r>
            <a:r>
              <a:rPr lang="en-US" dirty="0"/>
              <a:t>, </a:t>
            </a:r>
            <a:r>
              <a:rPr lang="en-US" dirty="0" err="1"/>
              <a:t>BoosterVersion</a:t>
            </a:r>
            <a:r>
              <a:rPr lang="en-US" dirty="0"/>
              <a:t>, </a:t>
            </a:r>
            <a:r>
              <a:rPr lang="en-US" dirty="0" err="1"/>
              <a:t>PayloadMass</a:t>
            </a:r>
            <a:r>
              <a:rPr lang="en-US" dirty="0"/>
              <a:t>(kg), Orbit,</a:t>
            </a:r>
            <a:br>
              <a:rPr lang="en-US" dirty="0"/>
            </a:br>
            <a:r>
              <a:rPr lang="en-US" dirty="0" err="1"/>
              <a:t>LaunchOutcome</a:t>
            </a:r>
            <a:r>
              <a:rPr lang="en-US" dirty="0"/>
              <a:t>, </a:t>
            </a:r>
            <a:r>
              <a:rPr lang="en-US" dirty="0" err="1"/>
              <a:t>LandingOutcome</a:t>
            </a:r>
            <a:r>
              <a:rPr lang="en-US" dirty="0"/>
              <a:t>, Date, Customer, </a:t>
            </a:r>
            <a:r>
              <a:rPr lang="en-US" dirty="0" err="1"/>
              <a:t>MissionOutcome</a:t>
            </a:r>
            <a:endParaRPr lang="en-US" dirty="0"/>
          </a:p>
          <a:p>
            <a:pPr marL="0" indent="0">
              <a:buNone/>
            </a:pPr>
            <a:endParaRPr lang="en-US" dirty="0"/>
          </a:p>
          <a:p>
            <a:pPr marL="0" indent="0">
              <a:buNone/>
            </a:pPr>
            <a:r>
              <a:rPr lang="en-US" b="1" dirty="0"/>
              <a:t>SQL Queries Performed</a:t>
            </a:r>
          </a:p>
          <a:p>
            <a:r>
              <a:rPr lang="en-US" dirty="0"/>
              <a:t>Find unique launch sites:</a:t>
            </a:r>
          </a:p>
          <a:p>
            <a:pPr marL="457200" lvl="1" indent="0">
              <a:buNone/>
            </a:pPr>
            <a:r>
              <a:rPr lang="en-US" b="1" dirty="0"/>
              <a:t>SELECT DISTINCT </a:t>
            </a:r>
            <a:r>
              <a:rPr lang="en-US" b="1" dirty="0" err="1"/>
              <a:t>LaunchSite</a:t>
            </a:r>
            <a:r>
              <a:rPr lang="en-US" b="1" dirty="0"/>
              <a:t> FROM SPACEXTBL;</a:t>
            </a:r>
          </a:p>
          <a:p>
            <a:pPr marL="0" indent="0">
              <a:buNone/>
            </a:pPr>
            <a:r>
              <a:rPr lang="en-US" dirty="0"/>
              <a:t>Find 5 records where launch sites begin with ‘CCA’:</a:t>
            </a:r>
          </a:p>
          <a:p>
            <a:pPr marL="457200" lvl="1" indent="0">
              <a:buNone/>
            </a:pPr>
            <a:r>
              <a:rPr lang="en-US" b="1" dirty="0"/>
              <a:t>SELECT * FROM SPACEXTBL WHERE </a:t>
            </a:r>
            <a:r>
              <a:rPr lang="en-US" b="1" dirty="0" err="1"/>
              <a:t>LaunchSite</a:t>
            </a:r>
            <a:r>
              <a:rPr lang="en-US" b="1" dirty="0"/>
              <a:t> LIKE 'CCA%' LIMIT 5;</a:t>
            </a:r>
          </a:p>
        </p:txBody>
      </p:sp>
    </p:spTree>
    <p:extLst>
      <p:ext uri="{BB962C8B-B14F-4D97-AF65-F5344CB8AC3E}">
        <p14:creationId xmlns:p14="http://schemas.microsoft.com/office/powerpoint/2010/main" val="219308824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E101DD-DEB0-5ED2-57CA-31233F72A05E}"/>
              </a:ext>
            </a:extLst>
          </p:cNvPr>
          <p:cNvSpPr>
            <a:spLocks noGrp="1"/>
          </p:cNvSpPr>
          <p:nvPr>
            <p:ph idx="1"/>
          </p:nvPr>
        </p:nvSpPr>
        <p:spPr>
          <a:xfrm>
            <a:off x="838200" y="472440"/>
            <a:ext cx="10515600" cy="5704523"/>
          </a:xfrm>
        </p:spPr>
        <p:txBody>
          <a:bodyPr/>
          <a:lstStyle/>
          <a:p>
            <a:r>
              <a:rPr lang="en-US" sz="2400" dirty="0"/>
              <a:t>Calculate total payload carried by NASA boosters:</a:t>
            </a:r>
          </a:p>
          <a:p>
            <a:pPr marL="457200" lvl="1" indent="0">
              <a:buNone/>
            </a:pPr>
            <a:r>
              <a:rPr lang="en-US" sz="2200" dirty="0"/>
              <a:t>SELECT SUM(</a:t>
            </a:r>
            <a:r>
              <a:rPr lang="en-US" sz="2200" dirty="0" err="1"/>
              <a:t>PayloadMass</a:t>
            </a:r>
            <a:r>
              <a:rPr lang="en-US" sz="2200" dirty="0"/>
              <a:t>__kg_) AS </a:t>
            </a:r>
            <a:r>
              <a:rPr lang="en-US" sz="2200" dirty="0" err="1"/>
              <a:t>TotalPayload</a:t>
            </a:r>
            <a:endParaRPr lang="en-US" sz="2200" dirty="0"/>
          </a:p>
          <a:p>
            <a:pPr marL="457200" lvl="1" indent="0">
              <a:buNone/>
            </a:pPr>
            <a:r>
              <a:rPr lang="en-US" sz="2200" dirty="0"/>
              <a:t>FROM SPACEXTBL</a:t>
            </a:r>
          </a:p>
          <a:p>
            <a:pPr marL="457200" lvl="1" indent="0">
              <a:buNone/>
            </a:pPr>
            <a:r>
              <a:rPr lang="en-US" sz="2200" dirty="0"/>
              <a:t>WHERE Customer LIKE '%NASA%’;</a:t>
            </a:r>
          </a:p>
          <a:p>
            <a:pPr marL="457200" lvl="1" indent="0">
              <a:buNone/>
            </a:pPr>
            <a:r>
              <a:rPr lang="en-US" sz="2200" dirty="0"/>
              <a:t>Calculate average payload mass for booster version F9 v1.1:</a:t>
            </a:r>
          </a:p>
          <a:p>
            <a:pPr marL="457200" lvl="1" indent="0">
              <a:buNone/>
            </a:pPr>
            <a:r>
              <a:rPr lang="en-US" sz="2200" dirty="0"/>
              <a:t>SELECT AVG(</a:t>
            </a:r>
            <a:r>
              <a:rPr lang="en-US" sz="2200" dirty="0" err="1"/>
              <a:t>PayloadMass</a:t>
            </a:r>
            <a:r>
              <a:rPr lang="en-US" sz="2200" dirty="0"/>
              <a:t>__kg_) AS </a:t>
            </a:r>
            <a:r>
              <a:rPr lang="en-US" sz="2200" dirty="0" err="1"/>
              <a:t>AvgPayload</a:t>
            </a:r>
            <a:endParaRPr lang="en-US" sz="2200" dirty="0"/>
          </a:p>
          <a:p>
            <a:pPr marL="457200" lvl="1" indent="0">
              <a:buNone/>
            </a:pPr>
            <a:r>
              <a:rPr lang="en-US" sz="2200" dirty="0"/>
              <a:t>FROM SPACEXTBL</a:t>
            </a:r>
          </a:p>
          <a:p>
            <a:pPr marL="457200" lvl="1" indent="0">
              <a:buNone/>
            </a:pPr>
            <a:r>
              <a:rPr lang="en-US" sz="2200" dirty="0"/>
              <a:t>WHERE </a:t>
            </a:r>
            <a:r>
              <a:rPr lang="en-US" sz="2200" dirty="0" err="1"/>
              <a:t>BoosterVersion</a:t>
            </a:r>
            <a:r>
              <a:rPr lang="en-US" sz="2200" dirty="0"/>
              <a:t> = 'F9 v1.1’;</a:t>
            </a:r>
          </a:p>
          <a:p>
            <a:pPr>
              <a:spcBef>
                <a:spcPts val="1800"/>
              </a:spcBef>
            </a:pPr>
            <a:r>
              <a:rPr lang="en-US" sz="2400" dirty="0"/>
              <a:t>Find the first successful landing on ground pad:</a:t>
            </a:r>
          </a:p>
          <a:p>
            <a:pPr marL="457200" lvl="1" indent="0">
              <a:buNone/>
            </a:pPr>
            <a:r>
              <a:rPr lang="en-US" sz="2200" dirty="0"/>
              <a:t>SELECT MIN(Date) AS </a:t>
            </a:r>
            <a:r>
              <a:rPr lang="en-US" sz="2200" dirty="0" err="1"/>
              <a:t>FirstGroundPadLanding</a:t>
            </a:r>
            <a:endParaRPr lang="en-US" sz="2200" dirty="0"/>
          </a:p>
          <a:p>
            <a:pPr marL="457200" lvl="1" indent="0">
              <a:buNone/>
            </a:pPr>
            <a:r>
              <a:rPr lang="en-US" sz="2200" dirty="0"/>
              <a:t>FROM SPACEXTBL</a:t>
            </a:r>
          </a:p>
          <a:p>
            <a:pPr marL="457200" lvl="1" indent="0">
              <a:buNone/>
            </a:pPr>
            <a:r>
              <a:rPr lang="en-US" sz="2200" dirty="0"/>
              <a:t>WHERE </a:t>
            </a:r>
            <a:r>
              <a:rPr lang="en-US" sz="2200" dirty="0" err="1"/>
              <a:t>LandingOutcome</a:t>
            </a:r>
            <a:r>
              <a:rPr lang="en-US" sz="2200" dirty="0"/>
              <a:t> = 'Success (ground pad)';</a:t>
            </a:r>
          </a:p>
        </p:txBody>
      </p:sp>
    </p:spTree>
    <p:extLst>
      <p:ext uri="{BB962C8B-B14F-4D97-AF65-F5344CB8AC3E}">
        <p14:creationId xmlns:p14="http://schemas.microsoft.com/office/powerpoint/2010/main" val="351768400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9480E5-BF6F-BBFA-CFEE-823BB8B37741}"/>
              </a:ext>
            </a:extLst>
          </p:cNvPr>
          <p:cNvSpPr>
            <a:spLocks noGrp="1"/>
          </p:cNvSpPr>
          <p:nvPr>
            <p:ph idx="1"/>
          </p:nvPr>
        </p:nvSpPr>
        <p:spPr>
          <a:xfrm>
            <a:off x="838200" y="426720"/>
            <a:ext cx="10515600" cy="5750243"/>
          </a:xfrm>
        </p:spPr>
        <p:txBody>
          <a:bodyPr/>
          <a:lstStyle/>
          <a:p>
            <a:r>
              <a:rPr lang="en-US" sz="2200" dirty="0"/>
              <a:t>Rank landing outcomes between 2010-06-04 and 2017-03-20:</a:t>
            </a:r>
          </a:p>
          <a:p>
            <a:pPr marL="457200" lvl="1" indent="0">
              <a:buNone/>
            </a:pPr>
            <a:r>
              <a:rPr lang="en-US" sz="2200" dirty="0"/>
              <a:t>SELECT </a:t>
            </a:r>
            <a:r>
              <a:rPr lang="en-US" sz="2200" dirty="0" err="1"/>
              <a:t>LandingOutcome</a:t>
            </a:r>
            <a:r>
              <a:rPr lang="en-US" sz="2200" dirty="0"/>
              <a:t>, COUNT(*) AS </a:t>
            </a:r>
            <a:r>
              <a:rPr lang="en-US" sz="2200" dirty="0" err="1"/>
              <a:t>OutcomeCount</a:t>
            </a:r>
            <a:endParaRPr lang="en-US" sz="2200" dirty="0"/>
          </a:p>
          <a:p>
            <a:pPr marL="457200" lvl="1" indent="0">
              <a:buNone/>
            </a:pPr>
            <a:r>
              <a:rPr lang="en-US" sz="2200" dirty="0"/>
              <a:t>FROM SPACEXTBL</a:t>
            </a:r>
          </a:p>
          <a:p>
            <a:pPr marL="457200" lvl="1" indent="0">
              <a:buNone/>
            </a:pPr>
            <a:r>
              <a:rPr lang="en-US" sz="2200" dirty="0"/>
              <a:t>WHERE Date BETWEEN '2010-06-04' AND '2017-03-20’</a:t>
            </a:r>
          </a:p>
          <a:p>
            <a:pPr marL="457200" lvl="1" indent="0">
              <a:buNone/>
            </a:pPr>
            <a:r>
              <a:rPr lang="en-US" sz="2200" dirty="0"/>
              <a:t>GROUP BY </a:t>
            </a:r>
            <a:r>
              <a:rPr lang="en-US" sz="2200" dirty="0" err="1"/>
              <a:t>LandingOutcome</a:t>
            </a:r>
            <a:endParaRPr lang="en-US" sz="2200" dirty="0"/>
          </a:p>
          <a:p>
            <a:pPr marL="457200" lvl="1" indent="0">
              <a:buNone/>
            </a:pPr>
            <a:r>
              <a:rPr lang="en-US" sz="2200" dirty="0"/>
              <a:t>ORDER BY </a:t>
            </a:r>
            <a:r>
              <a:rPr lang="en-US" sz="2200" dirty="0" err="1"/>
              <a:t>OutcomeCount</a:t>
            </a:r>
            <a:r>
              <a:rPr lang="en-US" sz="2200" dirty="0"/>
              <a:t> DESC;</a:t>
            </a:r>
          </a:p>
          <a:p>
            <a:pPr marL="0" indent="0">
              <a:buNone/>
            </a:pPr>
            <a:endParaRPr lang="en-US" sz="2200" dirty="0"/>
          </a:p>
          <a:p>
            <a:pPr marL="0" indent="0">
              <a:buNone/>
            </a:pPr>
            <a:r>
              <a:rPr lang="en-US" sz="2400" b="1" dirty="0"/>
              <a:t>Exploratory Data Analysis</a:t>
            </a:r>
          </a:p>
          <a:p>
            <a:pPr marL="457200" lvl="1" indent="0">
              <a:buNone/>
            </a:pPr>
            <a:r>
              <a:rPr lang="en-US" sz="2200" dirty="0"/>
              <a:t>import seaborn as </a:t>
            </a:r>
            <a:r>
              <a:rPr lang="en-US" sz="2200" dirty="0" err="1"/>
              <a:t>sns</a:t>
            </a:r>
            <a:endParaRPr lang="en-US" sz="2200" dirty="0"/>
          </a:p>
          <a:p>
            <a:pPr marL="457200" lvl="1" indent="0">
              <a:buNone/>
            </a:pPr>
            <a:r>
              <a:rPr lang="en-US" sz="2200" dirty="0"/>
              <a:t>import </a:t>
            </a:r>
            <a:r>
              <a:rPr lang="en-US" sz="2200" dirty="0" err="1"/>
              <a:t>matplotlib.pyplot</a:t>
            </a:r>
            <a:r>
              <a:rPr lang="en-US" sz="2200" dirty="0"/>
              <a:t> as </a:t>
            </a:r>
            <a:r>
              <a:rPr lang="en-US" sz="2200" dirty="0" err="1"/>
              <a:t>plt</a:t>
            </a:r>
            <a:endParaRPr lang="en-US" sz="2200" dirty="0"/>
          </a:p>
          <a:p>
            <a:pPr marL="457200" lvl="1" indent="0">
              <a:buNone/>
            </a:pPr>
            <a:endParaRPr lang="en-US" sz="2200" dirty="0"/>
          </a:p>
          <a:p>
            <a:pPr marL="457200" lvl="1" indent="0">
              <a:buNone/>
            </a:pPr>
            <a:r>
              <a:rPr lang="en-US" sz="2200" dirty="0" err="1"/>
              <a:t>plt.figure</a:t>
            </a:r>
            <a:r>
              <a:rPr lang="en-US" sz="2200" dirty="0"/>
              <a:t>(</a:t>
            </a:r>
            <a:r>
              <a:rPr lang="en-US" sz="2200" dirty="0" err="1"/>
              <a:t>figsize</a:t>
            </a:r>
            <a:r>
              <a:rPr lang="en-US" sz="2200" dirty="0"/>
              <a:t>=(8,5))</a:t>
            </a:r>
          </a:p>
          <a:p>
            <a:pPr marL="457200" lvl="1" indent="0">
              <a:buNone/>
            </a:pPr>
            <a:r>
              <a:rPr lang="en-US" sz="2200" dirty="0" err="1"/>
              <a:t>sns.histplot</a:t>
            </a:r>
            <a:r>
              <a:rPr lang="en-US" sz="2200" dirty="0"/>
              <a:t>(data=</a:t>
            </a:r>
            <a:r>
              <a:rPr lang="en-US" sz="2200" dirty="0" err="1"/>
              <a:t>df</a:t>
            </a:r>
            <a:r>
              <a:rPr lang="en-US" sz="2200" dirty="0"/>
              <a:t>, x='</a:t>
            </a:r>
            <a:r>
              <a:rPr lang="en-US" sz="2200" dirty="0" err="1"/>
              <a:t>PayloadMass</a:t>
            </a:r>
            <a:r>
              <a:rPr lang="en-US" sz="2200" dirty="0"/>
              <a:t>', bins=10, </a:t>
            </a:r>
            <a:r>
              <a:rPr lang="en-US" sz="2200" dirty="0" err="1"/>
              <a:t>kde</a:t>
            </a:r>
            <a:r>
              <a:rPr lang="en-US" sz="2200" dirty="0"/>
              <a:t>=True)</a:t>
            </a:r>
          </a:p>
          <a:p>
            <a:pPr marL="457200" lvl="1" indent="0">
              <a:buNone/>
            </a:pPr>
            <a:r>
              <a:rPr lang="en-US" sz="2200" dirty="0" err="1"/>
              <a:t>plt.title</a:t>
            </a:r>
            <a:r>
              <a:rPr lang="en-US" sz="2200" dirty="0"/>
              <a:t>("Distribution of Payload Masses")</a:t>
            </a:r>
          </a:p>
          <a:p>
            <a:pPr marL="457200" lvl="1" indent="0">
              <a:buNone/>
            </a:pPr>
            <a:r>
              <a:rPr lang="en-US" sz="2200" dirty="0" err="1"/>
              <a:t>plt.show</a:t>
            </a:r>
            <a:r>
              <a:rPr lang="en-US" sz="2200" dirty="0"/>
              <a:t>()</a:t>
            </a:r>
          </a:p>
        </p:txBody>
      </p:sp>
    </p:spTree>
    <p:extLst>
      <p:ext uri="{BB962C8B-B14F-4D97-AF65-F5344CB8AC3E}">
        <p14:creationId xmlns:p14="http://schemas.microsoft.com/office/powerpoint/2010/main" val="36475811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0DA8A5-82C1-EA7F-8581-A9A2A3D2EE47}"/>
              </a:ext>
            </a:extLst>
          </p:cNvPr>
          <p:cNvSpPr>
            <a:spLocks noGrp="1"/>
          </p:cNvSpPr>
          <p:nvPr>
            <p:ph idx="1"/>
          </p:nvPr>
        </p:nvSpPr>
        <p:spPr>
          <a:xfrm>
            <a:off x="838200" y="1082041"/>
            <a:ext cx="10515600" cy="4907280"/>
          </a:xfrm>
        </p:spPr>
        <p:txBody>
          <a:bodyPr/>
          <a:lstStyle/>
          <a:p>
            <a:pPr marL="0" indent="0">
              <a:buNone/>
            </a:pPr>
            <a:r>
              <a:rPr lang="en-US" sz="2200" b="1" dirty="0"/>
              <a:t>Folium Map Creation</a:t>
            </a:r>
          </a:p>
          <a:p>
            <a:pPr marL="457200" lvl="1" indent="0">
              <a:buNone/>
            </a:pPr>
            <a:r>
              <a:rPr lang="en-US" sz="1800" dirty="0"/>
              <a:t>import folium</a:t>
            </a:r>
          </a:p>
          <a:p>
            <a:pPr marL="457200" lvl="1" indent="0">
              <a:buNone/>
            </a:pPr>
            <a:r>
              <a:rPr lang="en-US" sz="2200" dirty="0" err="1"/>
              <a:t>site_map</a:t>
            </a:r>
            <a:r>
              <a:rPr lang="en-US" sz="2200" dirty="0"/>
              <a:t> = </a:t>
            </a:r>
            <a:r>
              <a:rPr lang="en-US" sz="2200" dirty="0" err="1"/>
              <a:t>folium.Map</a:t>
            </a:r>
            <a:r>
              <a:rPr lang="en-US" sz="2200" dirty="0"/>
              <a:t>(location=[29.55, -95.09], </a:t>
            </a:r>
            <a:r>
              <a:rPr lang="en-US" sz="2200" dirty="0" err="1"/>
              <a:t>zoom_start</a:t>
            </a:r>
            <a:r>
              <a:rPr lang="en-US" sz="2200" dirty="0"/>
              <a:t>=5)</a:t>
            </a:r>
          </a:p>
          <a:p>
            <a:pPr marL="457200" lvl="1" indent="0">
              <a:buNone/>
            </a:pPr>
            <a:r>
              <a:rPr lang="en-US" sz="2200" dirty="0"/>
              <a:t>for index, row in </a:t>
            </a:r>
            <a:r>
              <a:rPr lang="en-US" sz="2200" dirty="0" err="1"/>
              <a:t>spacex_df.iterrows</a:t>
            </a:r>
            <a:r>
              <a:rPr lang="en-US" sz="2200" dirty="0"/>
              <a:t>():</a:t>
            </a:r>
          </a:p>
          <a:p>
            <a:pPr marL="457200" lvl="1" indent="0">
              <a:buNone/>
            </a:pPr>
            <a:r>
              <a:rPr lang="en-US" sz="2200" dirty="0"/>
              <a:t>	</a:t>
            </a:r>
            <a:r>
              <a:rPr lang="en-US" sz="2200" dirty="0" err="1"/>
              <a:t>folium.Circle</a:t>
            </a:r>
            <a:r>
              <a:rPr lang="en-US" sz="2200" dirty="0"/>
              <a:t>(</a:t>
            </a:r>
          </a:p>
          <a:p>
            <a:pPr marL="457200" lvl="1" indent="0">
              <a:buNone/>
            </a:pPr>
            <a:r>
              <a:rPr lang="en-US" sz="2200" dirty="0"/>
              <a:t>	location=[row['Lat'], row['Long’]],</a:t>
            </a:r>
          </a:p>
          <a:p>
            <a:pPr marL="457200" lvl="1" indent="0">
              <a:buNone/>
            </a:pPr>
            <a:r>
              <a:rPr lang="en-US" sz="2200" dirty="0"/>
              <a:t>	radius=500,</a:t>
            </a:r>
          </a:p>
          <a:p>
            <a:pPr marL="457200" lvl="1" indent="0">
              <a:buNone/>
            </a:pPr>
            <a:r>
              <a:rPr lang="en-US" sz="2200" dirty="0"/>
              <a:t>	color='blue’,</a:t>
            </a:r>
          </a:p>
          <a:p>
            <a:pPr marL="457200" lvl="1" indent="0">
              <a:buNone/>
            </a:pPr>
            <a:r>
              <a:rPr lang="en-US" sz="2200" dirty="0"/>
              <a:t>	fill=True,</a:t>
            </a:r>
          </a:p>
          <a:p>
            <a:pPr marL="457200" lvl="1" indent="0">
              <a:buNone/>
            </a:pPr>
            <a:r>
              <a:rPr lang="en-US" sz="2200" dirty="0"/>
              <a:t>	</a:t>
            </a:r>
            <a:r>
              <a:rPr lang="en-US" sz="2200" dirty="0" err="1"/>
              <a:t>fill_color</a:t>
            </a:r>
            <a:r>
              <a:rPr lang="en-US" sz="2200" dirty="0"/>
              <a:t>='</a:t>
            </a:r>
            <a:r>
              <a:rPr lang="en-US" sz="2200" dirty="0" err="1"/>
              <a:t>lightblue</a:t>
            </a:r>
            <a:r>
              <a:rPr lang="en-US" sz="2200" dirty="0"/>
              <a:t>’,</a:t>
            </a:r>
          </a:p>
          <a:p>
            <a:pPr marL="457200" lvl="1" indent="0">
              <a:buNone/>
            </a:pPr>
            <a:r>
              <a:rPr lang="en-US" sz="2200" dirty="0"/>
              <a:t>	popup=row['</a:t>
            </a:r>
            <a:r>
              <a:rPr lang="en-US" sz="2200" dirty="0" err="1"/>
              <a:t>LaunchSite</a:t>
            </a:r>
            <a:r>
              <a:rPr lang="en-US" sz="2200" dirty="0"/>
              <a:t>’]</a:t>
            </a:r>
          </a:p>
          <a:p>
            <a:pPr marL="457200" lvl="1" indent="0">
              <a:buNone/>
            </a:pPr>
            <a:r>
              <a:rPr lang="en-US" sz="2200" dirty="0"/>
              <a:t>).</a:t>
            </a:r>
            <a:r>
              <a:rPr lang="en-US" sz="2200" dirty="0" err="1"/>
              <a:t>add_to</a:t>
            </a:r>
            <a:r>
              <a:rPr lang="en-US" sz="2200" dirty="0"/>
              <a:t>(</a:t>
            </a:r>
            <a:r>
              <a:rPr lang="en-US" sz="2200" dirty="0" err="1"/>
              <a:t>site_map</a:t>
            </a:r>
            <a:r>
              <a:rPr lang="en-US" sz="2200" dirty="0"/>
              <a:t>)</a:t>
            </a:r>
          </a:p>
          <a:p>
            <a:pPr marL="0" indent="0">
              <a:buNone/>
            </a:pPr>
            <a:r>
              <a:rPr lang="en-US" sz="2200" dirty="0" err="1"/>
              <a:t>site_map</a:t>
            </a:r>
            <a:endParaRPr lang="en-US" sz="2200" dirty="0"/>
          </a:p>
        </p:txBody>
      </p:sp>
    </p:spTree>
    <p:extLst>
      <p:ext uri="{BB962C8B-B14F-4D97-AF65-F5344CB8AC3E}">
        <p14:creationId xmlns:p14="http://schemas.microsoft.com/office/powerpoint/2010/main" val="24433387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6FB57F-9AE1-C574-5F50-2A3F9FC46D1D}"/>
              </a:ext>
            </a:extLst>
          </p:cNvPr>
          <p:cNvSpPr>
            <a:spLocks noGrp="1"/>
          </p:cNvSpPr>
          <p:nvPr>
            <p:ph idx="1"/>
          </p:nvPr>
        </p:nvSpPr>
        <p:spPr>
          <a:xfrm>
            <a:off x="838200" y="975360"/>
            <a:ext cx="10515600" cy="5613083"/>
          </a:xfrm>
        </p:spPr>
        <p:txBody>
          <a:bodyPr/>
          <a:lstStyle/>
          <a:p>
            <a:pPr marL="0" indent="0">
              <a:buNone/>
            </a:pPr>
            <a:r>
              <a:rPr lang="en-US" b="1" dirty="0"/>
              <a:t>Key Charts and Outputs</a:t>
            </a:r>
          </a:p>
          <a:p>
            <a:r>
              <a:rPr lang="en-US" dirty="0"/>
              <a:t>Payload vs Launch Success Plot:</a:t>
            </a:r>
          </a:p>
          <a:p>
            <a:pPr lvl="1"/>
            <a:r>
              <a:rPr lang="en-US" dirty="0"/>
              <a:t>Shows positive correlation between higher payloads and launch success.</a:t>
            </a:r>
          </a:p>
          <a:p>
            <a:r>
              <a:rPr lang="en-US" dirty="0"/>
              <a:t>Model Accuracy Comparison Bar Chart:</a:t>
            </a:r>
          </a:p>
          <a:p>
            <a:pPr lvl="1"/>
            <a:r>
              <a:rPr lang="en-US" dirty="0"/>
              <a:t>Logistic Regression model achieved the </a:t>
            </a:r>
            <a:r>
              <a:rPr lang="en-US" b="1" dirty="0"/>
              <a:t>highest accuracy (~83%)</a:t>
            </a:r>
          </a:p>
          <a:p>
            <a:r>
              <a:rPr lang="en-US" dirty="0"/>
              <a:t>Interactive Folium Map:</a:t>
            </a:r>
          </a:p>
          <a:p>
            <a:pPr lvl="1"/>
            <a:r>
              <a:rPr lang="en-US" dirty="0"/>
              <a:t>Displays all SpaceX launch sites, labeled with success/failure outcomes using color-coded markers.</a:t>
            </a:r>
          </a:p>
          <a:p>
            <a:r>
              <a:rPr lang="en-US" dirty="0"/>
              <a:t>Distance to Proximity Map:</a:t>
            </a:r>
          </a:p>
          <a:p>
            <a:pPr lvl="1"/>
            <a:r>
              <a:rPr lang="en-US" dirty="0"/>
              <a:t>Highlights proximity of launch sites to coastlines, highways, and railways.</a:t>
            </a:r>
          </a:p>
          <a:p>
            <a:endParaRPr lang="en-US" dirty="0"/>
          </a:p>
        </p:txBody>
      </p:sp>
    </p:spTree>
    <p:extLst>
      <p:ext uri="{BB962C8B-B14F-4D97-AF65-F5344CB8AC3E}">
        <p14:creationId xmlns:p14="http://schemas.microsoft.com/office/powerpoint/2010/main" val="377685658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14144"/>
            <a:ext cx="10687962" cy="5158105"/>
          </a:xfrm>
          <a:prstGeom prst="rect">
            <a:avLst/>
          </a:prstGeom>
        </p:spPr>
        <p:txBody>
          <a:bodyPr/>
          <a:lstStyle/>
          <a:p>
            <a:pPr marL="457200" indent="-457200">
              <a:buFont typeface="+mj-lt"/>
              <a:buAutoNum type="arabicPeriod"/>
            </a:pPr>
            <a:r>
              <a:rPr lang="en-US" sz="2200" b="1" dirty="0"/>
              <a:t>Primary Data Sources:</a:t>
            </a:r>
            <a:endParaRPr lang="en-US" sz="2200" dirty="0"/>
          </a:p>
          <a:p>
            <a:pPr lvl="1"/>
            <a:r>
              <a:rPr lang="en-US" sz="2200" dirty="0"/>
              <a:t>SpaceX REST API (for launch records and rocket information)</a:t>
            </a:r>
          </a:p>
          <a:p>
            <a:pPr lvl="1"/>
            <a:r>
              <a:rPr lang="en-US" sz="2200" dirty="0"/>
              <a:t>Wikipedia (for payload details, mission names, and launch outcomes)</a:t>
            </a:r>
          </a:p>
          <a:p>
            <a:pPr marL="457200" indent="-457200">
              <a:buFont typeface="+mj-lt"/>
              <a:buAutoNum type="arabicPeriod"/>
            </a:pPr>
            <a:r>
              <a:rPr lang="en-US" sz="2200" b="1" dirty="0"/>
              <a:t>Collection Techniques:</a:t>
            </a:r>
            <a:endParaRPr lang="en-US" sz="2200" dirty="0"/>
          </a:p>
          <a:p>
            <a:pPr lvl="1"/>
            <a:r>
              <a:rPr lang="en-US" sz="2200" dirty="0"/>
              <a:t>Accessed structured data through </a:t>
            </a:r>
            <a:r>
              <a:rPr lang="en-US" sz="2200" b="1" dirty="0"/>
              <a:t>API calls</a:t>
            </a:r>
            <a:r>
              <a:rPr lang="en-US" sz="2200" dirty="0"/>
              <a:t> using Python’s requests library.</a:t>
            </a:r>
          </a:p>
          <a:p>
            <a:pPr lvl="1"/>
            <a:r>
              <a:rPr lang="en-US" sz="2200" dirty="0"/>
              <a:t>Extracted unstructured data from Wikipedia using </a:t>
            </a:r>
            <a:r>
              <a:rPr lang="en-US" sz="2200" b="1" dirty="0"/>
              <a:t>web scraping</a:t>
            </a:r>
            <a:r>
              <a:rPr lang="en-US" sz="2200" dirty="0"/>
              <a:t> (</a:t>
            </a:r>
            <a:r>
              <a:rPr lang="en-US" sz="2200" dirty="0" err="1"/>
              <a:t>BeautifulSoup</a:t>
            </a:r>
            <a:r>
              <a:rPr lang="en-US" sz="2200" dirty="0"/>
              <a:t>).</a:t>
            </a:r>
          </a:p>
          <a:p>
            <a:pPr lvl="1"/>
            <a:r>
              <a:rPr lang="en-US" sz="2200" dirty="0"/>
              <a:t>Combined and standardized both sources into a </a:t>
            </a:r>
            <a:r>
              <a:rPr lang="en-US" sz="2200" b="1" dirty="0"/>
              <a:t>single </a:t>
            </a:r>
            <a:r>
              <a:rPr lang="en-US" sz="2200" b="1" dirty="0" err="1"/>
              <a:t>DataFrame</a:t>
            </a:r>
            <a:r>
              <a:rPr lang="en-US" sz="2200" dirty="0"/>
              <a:t>.</a:t>
            </a:r>
          </a:p>
          <a:p>
            <a:pPr marL="457200" indent="-457200">
              <a:buFont typeface="+mj-lt"/>
              <a:buAutoNum type="arabicPeriod"/>
            </a:pPr>
            <a:r>
              <a:rPr lang="en-US" sz="2200" b="1" dirty="0"/>
              <a:t>Collected Attributes:</a:t>
            </a:r>
            <a:endParaRPr lang="en-US" sz="2200" dirty="0"/>
          </a:p>
          <a:p>
            <a:pPr lvl="1"/>
            <a:r>
              <a:rPr lang="en-US" sz="2200" dirty="0"/>
              <a:t>Launch date, flight number, rocket type, payload mass, orbit type, launch site, landing outcome.</a:t>
            </a:r>
          </a:p>
          <a:p>
            <a:pPr marL="457200" indent="-457200">
              <a:buFont typeface="+mj-lt"/>
              <a:buAutoNum type="arabicPeriod"/>
            </a:pPr>
            <a:r>
              <a:rPr lang="en-US" sz="2200" b="1" dirty="0"/>
              <a:t>Data Verification:</a:t>
            </a:r>
            <a:endParaRPr lang="en-US" sz="2200" dirty="0"/>
          </a:p>
          <a:p>
            <a:pPr lvl="1"/>
            <a:r>
              <a:rPr lang="en-US" sz="2200" dirty="0"/>
              <a:t>Cross-checked data consistency between API results and Wikipedia pages.</a:t>
            </a:r>
          </a:p>
          <a:p>
            <a:pPr lvl="1"/>
            <a:r>
              <a:rPr lang="en-US" sz="2200" dirty="0"/>
              <a:t>Exported cleaned data as spacex_launch_data.csv for further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12" name="TextBox 11">
            <a:extLst>
              <a:ext uri="{FF2B5EF4-FFF2-40B4-BE49-F238E27FC236}">
                <a16:creationId xmlns:a16="http://schemas.microsoft.com/office/drawing/2014/main" id="{756589DC-FB97-A48A-8F2B-35FF696B1860}"/>
              </a:ext>
            </a:extLst>
          </p:cNvPr>
          <p:cNvSpPr txBox="1"/>
          <p:nvPr/>
        </p:nvSpPr>
        <p:spPr>
          <a:xfrm>
            <a:off x="770011" y="1615841"/>
            <a:ext cx="10515600" cy="4647426"/>
          </a:xfrm>
          <a:prstGeom prst="rect">
            <a:avLst/>
          </a:prstGeom>
          <a:noFill/>
        </p:spPr>
        <p:txBody>
          <a:bodyPr wrap="square" rtlCol="0">
            <a:spAutoFit/>
          </a:bodyPr>
          <a:lstStyle/>
          <a:p>
            <a:r>
              <a:rPr lang="en-US" sz="2200" b="1" dirty="0"/>
              <a:t>Objective:</a:t>
            </a:r>
            <a:r>
              <a:rPr lang="en-US" sz="2200" dirty="0"/>
              <a:t> Collect launch and mission data from the official SpaceX REST API.</a:t>
            </a:r>
          </a:p>
          <a:p>
            <a:r>
              <a:rPr lang="en-US" sz="2200" b="1" dirty="0"/>
              <a:t>Tool Used: </a:t>
            </a:r>
            <a:r>
              <a:rPr lang="en-US" sz="2200" dirty="0"/>
              <a:t>Python’s requests library for sending GET requests to the API endpoint.</a:t>
            </a:r>
          </a:p>
          <a:p>
            <a:r>
              <a:rPr lang="en-US" sz="2200" b="1" dirty="0"/>
              <a:t>Endpoint</a:t>
            </a:r>
            <a:r>
              <a:rPr lang="en-US" sz="2200" dirty="0"/>
              <a:t>: </a:t>
            </a:r>
            <a:r>
              <a:rPr lang="en-US" sz="2200" dirty="0">
                <a:hlinkClick r:id="rId3"/>
              </a:rPr>
              <a:t>https://api.spacexdata.com/v4/launches/past</a:t>
            </a:r>
            <a:endParaRPr lang="en-US" sz="2200" dirty="0"/>
          </a:p>
          <a:p>
            <a:r>
              <a:rPr lang="en-US" sz="2200" b="1" dirty="0"/>
              <a:t>Data Format: </a:t>
            </a:r>
            <a:r>
              <a:rPr lang="en-US" sz="2200" dirty="0"/>
              <a:t>Response received in JSON format containing structured mission data.</a:t>
            </a:r>
          </a:p>
          <a:p>
            <a:pPr>
              <a:lnSpc>
                <a:spcPct val="200000"/>
              </a:lnSpc>
            </a:pPr>
            <a:r>
              <a:rPr lang="en-US" sz="2200" b="1" dirty="0"/>
              <a:t>Processing Steps:</a:t>
            </a:r>
          </a:p>
          <a:p>
            <a:pPr marL="285750" indent="-285750">
              <a:buFont typeface="Arial" panose="020B0604020202020204" pitchFamily="34" charset="0"/>
              <a:buChar char="•"/>
            </a:pPr>
            <a:r>
              <a:rPr lang="en-US" sz="2200" dirty="0"/>
              <a:t>Send API Call → Request launch data from SpaceX endpoint.</a:t>
            </a:r>
          </a:p>
          <a:p>
            <a:pPr marL="285750" indent="-285750">
              <a:buFont typeface="Arial" panose="020B0604020202020204" pitchFamily="34" charset="0"/>
              <a:buChar char="•"/>
            </a:pPr>
            <a:r>
              <a:rPr lang="en-US" sz="2200" dirty="0"/>
              <a:t>Receive JSON Response → Containing fields like flight number, mission name, rocket ID, payload, and success flag.</a:t>
            </a:r>
          </a:p>
          <a:p>
            <a:pPr marL="285750" indent="-285750">
              <a:buFont typeface="Arial" panose="020B0604020202020204" pitchFamily="34" charset="0"/>
              <a:buChar char="•"/>
            </a:pPr>
            <a:r>
              <a:rPr lang="en-US" sz="2200" dirty="0"/>
              <a:t>Parse JSON Data → Converted into Python </a:t>
            </a:r>
            <a:r>
              <a:rPr lang="en-US" sz="2200" dirty="0" err="1"/>
              <a:t>DataFrame</a:t>
            </a:r>
            <a:r>
              <a:rPr lang="en-US" sz="2200" dirty="0"/>
              <a:t> using </a:t>
            </a:r>
            <a:r>
              <a:rPr lang="en-US" sz="2200" dirty="0" err="1"/>
              <a:t>pandas.json_normalize</a:t>
            </a:r>
            <a:r>
              <a:rPr lang="en-US" sz="2200" dirty="0"/>
              <a:t>().</a:t>
            </a:r>
          </a:p>
          <a:p>
            <a:pPr marL="285750" indent="-285750">
              <a:buFont typeface="Arial" panose="020B0604020202020204" pitchFamily="34" charset="0"/>
              <a:buChar char="•"/>
            </a:pPr>
            <a:r>
              <a:rPr lang="en-US" sz="2200" dirty="0"/>
              <a:t>Save Dataset → Stored as spacex_launch_data.csv for cleaning and exploration.</a:t>
            </a:r>
          </a:p>
          <a:p>
            <a:pPr>
              <a:spcBef>
                <a:spcPts val="1200"/>
              </a:spcBef>
            </a:pPr>
            <a:r>
              <a:rPr lang="en-US" sz="2200" b="1" dirty="0"/>
              <a:t>Key Outcome: </a:t>
            </a:r>
            <a:r>
              <a:rPr lang="en-US" sz="2200" dirty="0"/>
              <a:t>Successfully retrieved all historical launch records up to 2020, ensuring data accuracy through API validation</a:t>
            </a:r>
            <a:r>
              <a:rPr lang="en-US" sz="2000" dirty="0"/>
              <a:t>.</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1898</TotalTime>
  <Words>5263</Words>
  <Application>Microsoft Office PowerPoint</Application>
  <PresentationFormat>Widescreen</PresentationFormat>
  <Paragraphs>489</Paragraphs>
  <Slides>78</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78</vt:i4>
      </vt:variant>
    </vt:vector>
  </HeadingPairs>
  <TitlesOfParts>
    <vt:vector size="83"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Akhil Tv</cp:lastModifiedBy>
  <cp:revision>199</cp:revision>
  <dcterms:created xsi:type="dcterms:W3CDTF">2021-04-29T18:58:34Z</dcterms:created>
  <dcterms:modified xsi:type="dcterms:W3CDTF">2025-10-27T16:40:06Z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